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6858000" cy="9906000" type="A4"/>
  <p:notesSz cx="6735763" cy="9799638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9AD2"/>
    <a:srgbClr val="FCA304"/>
    <a:srgbClr val="38C0DF"/>
    <a:srgbClr val="4087D8"/>
    <a:srgbClr val="3FAECC"/>
    <a:srgbClr val="3DC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0" autoAdjust="0"/>
    <p:restoredTop sz="96937" autoAdjust="0"/>
  </p:normalViewPr>
  <p:slideViewPr>
    <p:cSldViewPr>
      <p:cViewPr>
        <p:scale>
          <a:sx n="125" d="100"/>
          <a:sy n="125" d="100"/>
        </p:scale>
        <p:origin x="-1728" y="5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8998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89982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2917522C-0C7E-456E-B56F-0034ABEDB6BF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95500" y="735013"/>
            <a:ext cx="254476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9"/>
            <a:ext cx="5388610" cy="440983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07956"/>
            <a:ext cx="2918831" cy="48998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07956"/>
            <a:ext cx="2918831" cy="48998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19CF01F-EA62-4269-A723-2E86BBD63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867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CF6-80A1-47EF-B4DF-5CB82EE39863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2042-2497-4F80-AD4F-BBBA2453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24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CF6-80A1-47EF-B4DF-5CB82EE39863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2042-2497-4F80-AD4F-BBBA2453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84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CF6-80A1-47EF-B4DF-5CB82EE39863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2042-2497-4F80-AD4F-BBBA2453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87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CF6-80A1-47EF-B4DF-5CB82EE39863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2042-2497-4F80-AD4F-BBBA2453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74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CF6-80A1-47EF-B4DF-5CB82EE39863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2042-2497-4F80-AD4F-BBBA2453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92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CF6-80A1-47EF-B4DF-5CB82EE39863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2042-2497-4F80-AD4F-BBBA2453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8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CF6-80A1-47EF-B4DF-5CB82EE39863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2042-2497-4F80-AD4F-BBBA2453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63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CF6-80A1-47EF-B4DF-5CB82EE39863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2042-2497-4F80-AD4F-BBBA2453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1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CF6-80A1-47EF-B4DF-5CB82EE39863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2042-2497-4F80-AD4F-BBBA2453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36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CF6-80A1-47EF-B4DF-5CB82EE39863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2042-2497-4F80-AD4F-BBBA2453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01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ACF6-80A1-47EF-B4DF-5CB82EE39863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2042-2497-4F80-AD4F-BBBA2453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37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ACF6-80A1-47EF-B4DF-5CB82EE39863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2042-2497-4F80-AD4F-BBBA245377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0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833320"/>
            <a:ext cx="6858001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16632" y="2144688"/>
            <a:ext cx="6472922" cy="0"/>
          </a:xfrm>
          <a:prstGeom prst="line">
            <a:avLst/>
          </a:prstGeom>
          <a:ln w="158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ятиугольник 6"/>
          <p:cNvSpPr/>
          <p:nvPr/>
        </p:nvSpPr>
        <p:spPr>
          <a:xfrm>
            <a:off x="116632" y="1483916"/>
            <a:ext cx="1656184" cy="432048"/>
          </a:xfrm>
          <a:prstGeom prst="homePlate">
            <a:avLst>
              <a:gd name="adj" fmla="val 25308"/>
            </a:avLst>
          </a:prstGeom>
          <a:solidFill>
            <a:srgbClr val="FCA3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-6076056" y="2072680"/>
            <a:ext cx="3562300" cy="360040"/>
          </a:xfrm>
          <a:prstGeom prst="homePlate">
            <a:avLst>
              <a:gd name="adj" fmla="val 2530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16632" y="2288704"/>
            <a:ext cx="1656184" cy="432048"/>
          </a:xfrm>
          <a:prstGeom prst="homePlate">
            <a:avLst>
              <a:gd name="adj" fmla="val 2530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116632" y="3296816"/>
            <a:ext cx="2304256" cy="432048"/>
          </a:xfrm>
          <a:prstGeom prst="homePlate">
            <a:avLst>
              <a:gd name="adj" fmla="val 2530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6632" y="1540684"/>
            <a:ext cx="17281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err="1">
                <a:solidFill>
                  <a:prstClr val="white"/>
                </a:solidFill>
              </a:rPr>
              <a:t>Опис</a:t>
            </a:r>
            <a:r>
              <a:rPr lang="ru-RU" sz="1300" b="1" dirty="0">
                <a:solidFill>
                  <a:prstClr val="white"/>
                </a:solidFill>
              </a:rPr>
              <a:t> проекту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44824" y="1210325"/>
            <a:ext cx="4889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i="1" dirty="0"/>
              <a:t>(короткий опис проекту, в тому числі ключові переваги для інвестора, як цей проект / компанія заробляє гроші і як він буде заробляти більше, отримавши інвестиції</a:t>
            </a:r>
            <a:r>
              <a:rPr lang="uk-UA" sz="1200" i="1" dirty="0" smtClean="0"/>
              <a:t>).</a:t>
            </a:r>
            <a:endParaRPr lang="ru-RU" sz="300" b="1" dirty="0" smtClean="0">
              <a:solidFill>
                <a:prstClr val="black"/>
              </a:solidFill>
            </a:endParaRPr>
          </a:p>
        </p:txBody>
      </p:sp>
      <p:pic>
        <p:nvPicPr>
          <p:cNvPr id="20" name="Picture 5" descr="C:\Users\aleksandr.grechuhin\Downloads\kisspng-brand-material-blue-wavy-lines-background-cartoon-lines-5a84b729881ab5.796115071518647081557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99140" y="2661427"/>
            <a:ext cx="6885384" cy="188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30098" y="2358534"/>
            <a:ext cx="172819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err="1">
                <a:solidFill>
                  <a:srgbClr val="3F9AD2"/>
                </a:solidFill>
              </a:rPr>
              <a:t>Ініціатор</a:t>
            </a:r>
            <a:r>
              <a:rPr lang="ru-RU" sz="1300" b="1" dirty="0">
                <a:solidFill>
                  <a:srgbClr val="3F9AD2"/>
                </a:solidFill>
              </a:rPr>
              <a:t> проекту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0098" y="3366646"/>
            <a:ext cx="243480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err="1">
                <a:solidFill>
                  <a:srgbClr val="3F9AD2"/>
                </a:solidFill>
              </a:rPr>
              <a:t>Тривалість</a:t>
            </a:r>
            <a:r>
              <a:rPr lang="ru-RU" sz="1300" b="1" dirty="0">
                <a:solidFill>
                  <a:srgbClr val="3F9AD2"/>
                </a:solidFill>
              </a:rPr>
              <a:t> проекту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916832" y="2288704"/>
            <a:ext cx="46727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err="1"/>
              <a:t>Назва</a:t>
            </a:r>
            <a:r>
              <a:rPr lang="ru-RU" sz="1200" i="1" dirty="0"/>
              <a:t> </a:t>
            </a:r>
            <a:r>
              <a:rPr lang="ru-RU" sz="1200" i="1" dirty="0" err="1"/>
              <a:t>юридично</a:t>
            </a:r>
            <a:r>
              <a:rPr lang="uk-UA" sz="1200" i="1" dirty="0"/>
              <a:t>ї особи</a:t>
            </a:r>
            <a:endParaRPr lang="ru-RU" sz="1200" i="1" dirty="0"/>
          </a:p>
          <a:p>
            <a:r>
              <a:rPr lang="ru-RU" sz="1200" i="1" dirty="0"/>
              <a:t>сайт</a:t>
            </a:r>
            <a:endParaRPr lang="uk-UA" sz="1200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495735" y="3224808"/>
            <a:ext cx="1233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i="1" dirty="0"/>
              <a:t>Тривалість </a:t>
            </a:r>
            <a:r>
              <a:rPr lang="uk-UA" sz="1200" i="1" dirty="0" smtClean="0"/>
              <a:t>будівництва/ створення проекту.</a:t>
            </a:r>
            <a:endParaRPr lang="uk-UA" sz="1200" i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116632" y="3008784"/>
            <a:ext cx="3672408" cy="1"/>
          </a:xfrm>
          <a:prstGeom prst="line">
            <a:avLst/>
          </a:prstGeom>
          <a:ln w="158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88641" y="7113240"/>
            <a:ext cx="507856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300" b="1" dirty="0">
                <a:solidFill>
                  <a:srgbClr val="F79646">
                    <a:lumMod val="75000"/>
                  </a:srgbClr>
                </a:solidFill>
              </a:rPr>
              <a:t>Економічні показники </a:t>
            </a:r>
            <a:r>
              <a:rPr lang="uk-UA" sz="1300" b="1" dirty="0" smtClean="0">
                <a:solidFill>
                  <a:srgbClr val="F79646">
                    <a:lumMod val="75000"/>
                  </a:srgbClr>
                </a:solidFill>
              </a:rPr>
              <a:t>проекту</a:t>
            </a:r>
          </a:p>
          <a:p>
            <a:r>
              <a:rPr lang="uk-UA" sz="1400" i="1" dirty="0" smtClean="0">
                <a:solidFill>
                  <a:srgbClr val="2F9ED5"/>
                </a:solidFill>
              </a:rPr>
              <a:t>(вказати </a:t>
            </a:r>
            <a:r>
              <a:rPr lang="uk-UA" sz="1400" i="1" dirty="0">
                <a:solidFill>
                  <a:srgbClr val="2F9ED5"/>
                </a:solidFill>
              </a:rPr>
              <a:t>при наявності розрахунків</a:t>
            </a:r>
            <a:r>
              <a:rPr lang="uk-UA" sz="1400" i="1" dirty="0" smtClean="0">
                <a:solidFill>
                  <a:srgbClr val="2F9ED5"/>
                </a:solidFill>
              </a:rPr>
              <a:t>)</a:t>
            </a:r>
            <a:endParaRPr lang="uk-UA" sz="1400" i="1" dirty="0">
              <a:solidFill>
                <a:srgbClr val="2F9ED5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88032" y="7617296"/>
            <a:ext cx="6381328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6414" y="4448944"/>
            <a:ext cx="32866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uk-UA" sz="1200" i="1" dirty="0"/>
              <a:t>Опишіть основні цілі </a:t>
            </a:r>
            <a:r>
              <a:rPr lang="uk-UA" sz="1200" i="1" dirty="0" smtClean="0"/>
              <a:t>проекту</a:t>
            </a:r>
            <a:r>
              <a:rPr lang="uk-UA" sz="1200" dirty="0" smtClean="0">
                <a:solidFill>
                  <a:prstClr val="black"/>
                </a:solidFill>
              </a:rPr>
              <a:t>.</a:t>
            </a:r>
            <a:endParaRPr lang="uk-UA" sz="1200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2765" y="3796516"/>
            <a:ext cx="131201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err="1">
                <a:solidFill>
                  <a:srgbClr val="F79646">
                    <a:lumMod val="75000"/>
                  </a:srgbClr>
                </a:solidFill>
              </a:rPr>
              <a:t>Цілі</a:t>
            </a:r>
            <a:r>
              <a:rPr lang="ru-RU" sz="1300" b="1" dirty="0">
                <a:solidFill>
                  <a:srgbClr val="F79646">
                    <a:lumMod val="75000"/>
                  </a:srgbClr>
                </a:solidFill>
              </a:rPr>
              <a:t> проекту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16632" y="4160912"/>
            <a:ext cx="3613093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39"/>
          <p:cNvSpPr/>
          <p:nvPr/>
        </p:nvSpPr>
        <p:spPr>
          <a:xfrm>
            <a:off x="116632" y="8236793"/>
            <a:ext cx="4088764" cy="117013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93663">
              <a:spcBef>
                <a:spcPts val="400"/>
              </a:spcBef>
              <a:spcAft>
                <a:spcPts val="400"/>
              </a:spcAft>
            </a:pPr>
            <a:r>
              <a:rPr lang="ru-RU" sz="1200" dirty="0" err="1">
                <a:solidFill>
                  <a:prstClr val="black"/>
                </a:solidFill>
              </a:rPr>
              <a:t>Чистий</a:t>
            </a:r>
            <a:r>
              <a:rPr lang="ru-RU" sz="1200" dirty="0">
                <a:solidFill>
                  <a:prstClr val="black"/>
                </a:solidFill>
              </a:rPr>
              <a:t> приведений </a:t>
            </a:r>
            <a:r>
              <a:rPr lang="ru-RU" sz="1200" dirty="0" err="1">
                <a:solidFill>
                  <a:prstClr val="black"/>
                </a:solidFill>
              </a:rPr>
              <a:t>дохід</a:t>
            </a:r>
            <a:r>
              <a:rPr lang="ru-RU" sz="1200" dirty="0">
                <a:solidFill>
                  <a:prstClr val="black"/>
                </a:solidFill>
              </a:rPr>
              <a:t>– </a:t>
            </a:r>
            <a:r>
              <a:rPr lang="ru-RU" sz="1200" dirty="0" smtClean="0">
                <a:solidFill>
                  <a:prstClr val="black"/>
                </a:solidFill>
              </a:rPr>
              <a:t>NPV</a:t>
            </a:r>
            <a:endParaRPr lang="ru-RU" sz="1200" b="1" dirty="0">
              <a:solidFill>
                <a:srgbClr val="4F81BD">
                  <a:lumMod val="75000"/>
                </a:srgbClr>
              </a:solidFill>
            </a:endParaRPr>
          </a:p>
          <a:p>
            <a:pPr marL="93663">
              <a:spcBef>
                <a:spcPts val="400"/>
              </a:spcBef>
              <a:spcAft>
                <a:spcPts val="400"/>
              </a:spcAft>
            </a:pPr>
            <a:r>
              <a:rPr lang="ru-RU" sz="1200" dirty="0" err="1">
                <a:solidFill>
                  <a:prstClr val="black"/>
                </a:solidFill>
              </a:rPr>
              <a:t>Індекс</a:t>
            </a:r>
            <a:r>
              <a:rPr lang="ru-RU" sz="1200" dirty="0">
                <a:solidFill>
                  <a:prstClr val="black"/>
                </a:solidFill>
              </a:rPr>
              <a:t> </a:t>
            </a:r>
            <a:r>
              <a:rPr lang="ru-RU" sz="1200" dirty="0" err="1">
                <a:solidFill>
                  <a:prstClr val="black"/>
                </a:solidFill>
              </a:rPr>
              <a:t>прибутковості</a:t>
            </a:r>
            <a:r>
              <a:rPr lang="ru-RU" sz="1200" dirty="0">
                <a:solidFill>
                  <a:prstClr val="black"/>
                </a:solidFill>
              </a:rPr>
              <a:t> - </a:t>
            </a:r>
            <a:r>
              <a:rPr lang="ru-RU" sz="1200" dirty="0" smtClean="0">
                <a:solidFill>
                  <a:prstClr val="black"/>
                </a:solidFill>
              </a:rPr>
              <a:t>PI</a:t>
            </a:r>
            <a:endParaRPr lang="ru-RU" sz="1200" b="1" dirty="0">
              <a:solidFill>
                <a:srgbClr val="4F81BD">
                  <a:lumMod val="75000"/>
                </a:srgbClr>
              </a:solidFill>
            </a:endParaRPr>
          </a:p>
          <a:p>
            <a:pPr marL="93663">
              <a:spcBef>
                <a:spcPts val="400"/>
              </a:spcBef>
              <a:spcAft>
                <a:spcPts val="400"/>
              </a:spcAft>
            </a:pPr>
            <a:r>
              <a:rPr lang="ru-RU" sz="1200" dirty="0" err="1">
                <a:solidFill>
                  <a:prstClr val="black"/>
                </a:solidFill>
              </a:rPr>
              <a:t>Внутрішня</a:t>
            </a:r>
            <a:r>
              <a:rPr lang="ru-RU" sz="1200" dirty="0">
                <a:solidFill>
                  <a:prstClr val="black"/>
                </a:solidFill>
              </a:rPr>
              <a:t> норма </a:t>
            </a:r>
            <a:r>
              <a:rPr lang="ru-RU" sz="1200" dirty="0" err="1">
                <a:solidFill>
                  <a:prstClr val="black"/>
                </a:solidFill>
              </a:rPr>
              <a:t>рентабельності</a:t>
            </a:r>
            <a:r>
              <a:rPr lang="ru-RU" sz="1200" dirty="0">
                <a:solidFill>
                  <a:prstClr val="black"/>
                </a:solidFill>
              </a:rPr>
              <a:t> - </a:t>
            </a:r>
            <a:r>
              <a:rPr lang="ru-RU" sz="1200" dirty="0" smtClean="0">
                <a:solidFill>
                  <a:prstClr val="black"/>
                </a:solidFill>
              </a:rPr>
              <a:t>ІRR</a:t>
            </a:r>
            <a:endParaRPr lang="uk-UA" sz="12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69687" y="7689304"/>
            <a:ext cx="50785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/>
            <a:r>
              <a:rPr lang="uk-UA" sz="1200" b="1" dirty="0">
                <a:solidFill>
                  <a:prstClr val="black"/>
                </a:solidFill>
              </a:rPr>
              <a:t>Потрібний інвестиційний капітал</a:t>
            </a:r>
            <a:r>
              <a:rPr lang="ru-RU" sz="1200" b="1" dirty="0" smtClean="0">
                <a:solidFill>
                  <a:prstClr val="black"/>
                </a:solidFill>
              </a:rPr>
              <a:t>:</a:t>
            </a:r>
          </a:p>
          <a:p>
            <a:pPr marL="3175"/>
            <a:r>
              <a:rPr lang="ru-RU" sz="1200" b="1" dirty="0" err="1">
                <a:solidFill>
                  <a:prstClr val="black"/>
                </a:solidFill>
              </a:rPr>
              <a:t>Ресурси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компанії</a:t>
            </a:r>
            <a:r>
              <a:rPr lang="ru-RU" sz="1200" b="1" dirty="0">
                <a:solidFill>
                  <a:prstClr val="black"/>
                </a:solidFill>
              </a:rPr>
              <a:t> для </a:t>
            </a:r>
            <a:r>
              <a:rPr lang="ru-RU" sz="1200" b="1" dirty="0" err="1">
                <a:solidFill>
                  <a:prstClr val="black"/>
                </a:solidFill>
              </a:rPr>
              <a:t>реалізації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smtClean="0">
                <a:solidFill>
                  <a:prstClr val="black"/>
                </a:solidFill>
              </a:rPr>
              <a:t>проекту:</a:t>
            </a:r>
            <a:endParaRPr lang="uk-UA" sz="1200" b="1" dirty="0">
              <a:solidFill>
                <a:prstClr val="black"/>
              </a:solidFill>
            </a:endParaRPr>
          </a:p>
        </p:txBody>
      </p:sp>
      <p:sp>
        <p:nvSpPr>
          <p:cNvPr id="43" name="Rectangle 39"/>
          <p:cNvSpPr/>
          <p:nvPr/>
        </p:nvSpPr>
        <p:spPr>
          <a:xfrm>
            <a:off x="3717032" y="8164785"/>
            <a:ext cx="3384377" cy="101411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9366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200" dirty="0">
                <a:solidFill>
                  <a:prstClr val="black"/>
                </a:solidFill>
              </a:rPr>
              <a:t>Період окупності </a:t>
            </a:r>
            <a:r>
              <a:rPr lang="ru-RU" sz="1200" dirty="0" smtClean="0">
                <a:solidFill>
                  <a:prstClr val="black"/>
                </a:solidFill>
              </a:rPr>
              <a:t>- </a:t>
            </a:r>
            <a:r>
              <a:rPr lang="ru-RU" sz="1200" dirty="0">
                <a:solidFill>
                  <a:prstClr val="black"/>
                </a:solidFill>
              </a:rPr>
              <a:t>РР </a:t>
            </a:r>
            <a:r>
              <a:rPr lang="ru-RU" sz="1200" dirty="0" smtClean="0">
                <a:solidFill>
                  <a:prstClr val="black"/>
                </a:solidFill>
              </a:rPr>
              <a:t>          </a:t>
            </a:r>
            <a:r>
              <a:rPr lang="ru-RU" sz="1200" dirty="0" smtClean="0">
                <a:solidFill>
                  <a:prstClr val="black"/>
                </a:solidFill>
              </a:rPr>
              <a:t>EBIDA</a:t>
            </a:r>
            <a:endParaRPr lang="uk-UA" sz="1200" b="1" dirty="0">
              <a:solidFill>
                <a:srgbClr val="4F81BD">
                  <a:lumMod val="75000"/>
                </a:srgbClr>
              </a:solidFill>
            </a:endParaRPr>
          </a:p>
          <a:p>
            <a:pPr marL="93662">
              <a:spcBef>
                <a:spcPts val="600"/>
              </a:spcBef>
              <a:spcAft>
                <a:spcPts val="600"/>
              </a:spcAft>
            </a:pPr>
            <a:endParaRPr lang="uk-UA" sz="1200" b="1" dirty="0" smtClean="0">
              <a:solidFill>
                <a:prstClr val="black"/>
              </a:solidFill>
            </a:endParaRPr>
          </a:p>
          <a:p>
            <a:pPr marL="322263" indent="-2286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uk-UA" sz="1200" b="1" dirty="0" smtClean="0">
              <a:solidFill>
                <a:prstClr val="black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00913" y="8524825"/>
            <a:ext cx="3416119" cy="0"/>
          </a:xfrm>
          <a:prstGeom prst="line">
            <a:avLst/>
          </a:prstGeom>
          <a:ln w="158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13606" y="8850957"/>
            <a:ext cx="3416119" cy="0"/>
          </a:xfrm>
          <a:prstGeom prst="line">
            <a:avLst/>
          </a:prstGeom>
          <a:ln w="158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996952" y="8308801"/>
            <a:ext cx="0" cy="792088"/>
          </a:xfrm>
          <a:prstGeom prst="line">
            <a:avLst/>
          </a:prstGeom>
          <a:ln w="158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586353" y="8293943"/>
            <a:ext cx="0" cy="614164"/>
          </a:xfrm>
          <a:prstGeom prst="line">
            <a:avLst/>
          </a:prstGeom>
          <a:ln w="158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188640" y="-15552"/>
            <a:ext cx="0" cy="1152128"/>
          </a:xfrm>
          <a:prstGeom prst="line">
            <a:avLst/>
          </a:prstGeom>
          <a:ln w="50800" cap="rnd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-6597352" y="3936205"/>
            <a:ext cx="5345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4F81BD">
                    <a:lumMod val="75000"/>
                  </a:srgbClr>
                </a:solidFill>
              </a:rPr>
              <a:t>Будівництво авіаційно-вантажного </a:t>
            </a:r>
            <a:r>
              <a:rPr lang="en-US" b="1" dirty="0" smtClean="0">
                <a:solidFill>
                  <a:srgbClr val="4F81BD">
                    <a:lumMod val="75000"/>
                  </a:srgbClr>
                </a:solidFill>
              </a:rPr>
              <a:t>HUB</a:t>
            </a:r>
            <a:endParaRPr lang="en-US" b="1" dirty="0">
              <a:solidFill>
                <a:srgbClr val="4F81BD">
                  <a:lumMod val="75000"/>
                </a:srgbClr>
              </a:solidFill>
            </a:endParaRPr>
          </a:p>
          <a:p>
            <a:r>
              <a:rPr lang="uk-UA" b="1" dirty="0" smtClean="0">
                <a:solidFill>
                  <a:srgbClr val="4F81BD">
                    <a:lumMod val="75000"/>
                  </a:srgbClr>
                </a:solidFill>
              </a:rPr>
              <a:t>м. Дніпро</a:t>
            </a:r>
            <a:endParaRPr lang="uk-UA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8032" y="128464"/>
            <a:ext cx="4052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4F81BD">
                    <a:lumMod val="75000"/>
                  </a:srgbClr>
                </a:solidFill>
              </a:rPr>
              <a:t>Сфера діяльності</a:t>
            </a:r>
            <a:endParaRPr lang="uk-UA" sz="2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0" name="Пятиугольник 49"/>
          <p:cNvSpPr/>
          <p:nvPr/>
        </p:nvSpPr>
        <p:spPr>
          <a:xfrm>
            <a:off x="244773" y="630876"/>
            <a:ext cx="5006556" cy="432048"/>
          </a:xfrm>
          <a:prstGeom prst="homePlate">
            <a:avLst>
              <a:gd name="adj" fmla="val 2530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0040" y="652362"/>
            <a:ext cx="4581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>
                <a:solidFill>
                  <a:prstClr val="white"/>
                </a:solidFill>
              </a:rPr>
              <a:t>Назва проекту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409220" y="418237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Логотип</a:t>
            </a:r>
          </a:p>
          <a:p>
            <a:r>
              <a:rPr lang="uk-UA" dirty="0" smtClean="0"/>
              <a:t>компанії</a:t>
            </a:r>
            <a:endParaRPr lang="uk-UA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861048" y="2288704"/>
            <a:ext cx="2702299" cy="243723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8" name="TextBox 47"/>
          <p:cNvSpPr txBox="1"/>
          <p:nvPr/>
        </p:nvSpPr>
        <p:spPr>
          <a:xfrm>
            <a:off x="4456113" y="3091824"/>
            <a:ext cx="1512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проекту</a:t>
            </a:r>
          </a:p>
          <a:p>
            <a:pPr algn="just"/>
            <a:r>
              <a:rPr lang="uk-UA" sz="1000" i="1" dirty="0"/>
              <a:t>кілька фотографій, які дають уявлення про вигляд 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3861046" y="4964033"/>
            <a:ext cx="2702299" cy="243723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8" name="TextBox 57"/>
          <p:cNvSpPr txBox="1"/>
          <p:nvPr/>
        </p:nvSpPr>
        <p:spPr>
          <a:xfrm>
            <a:off x="4456111" y="5767153"/>
            <a:ext cx="1512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проекту</a:t>
            </a:r>
          </a:p>
          <a:p>
            <a:pPr algn="just"/>
            <a:r>
              <a:rPr lang="uk-UA" sz="1000" i="1" dirty="0"/>
              <a:t>кілька фотографій, які дають уявлення про вигляд </a:t>
            </a:r>
          </a:p>
        </p:txBody>
      </p:sp>
    </p:spTree>
    <p:extLst>
      <p:ext uri="{BB962C8B-B14F-4D97-AF65-F5344CB8AC3E}">
        <p14:creationId xmlns:p14="http://schemas.microsoft.com/office/powerpoint/2010/main" val="278173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833320"/>
            <a:ext cx="6858001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ятиугольник 7"/>
          <p:cNvSpPr/>
          <p:nvPr/>
        </p:nvSpPr>
        <p:spPr>
          <a:xfrm>
            <a:off x="-7084168" y="2072680"/>
            <a:ext cx="3562300" cy="360040"/>
          </a:xfrm>
          <a:prstGeom prst="homePlate">
            <a:avLst>
              <a:gd name="adj" fmla="val 2530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16632" y="1280592"/>
            <a:ext cx="3060340" cy="432048"/>
          </a:xfrm>
          <a:prstGeom prst="homePlate">
            <a:avLst>
              <a:gd name="adj" fmla="val 2530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pic>
        <p:nvPicPr>
          <p:cNvPr id="20" name="Picture 5" descr="C:\Users\aleksandr.grechuhin\Downloads\kisspng-brand-material-blue-wavy-lines-background-cartoon-lines-5a84b729881ab5.796115071518647081557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52320" y="5457149"/>
            <a:ext cx="6885384" cy="188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30098" y="1348244"/>
            <a:ext cx="30108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300" b="1" dirty="0" smtClean="0">
                <a:solidFill>
                  <a:srgbClr val="3F9AD2"/>
                </a:solidFill>
              </a:rPr>
              <a:t>Технічні параметри проекту</a:t>
            </a:r>
            <a:endParaRPr lang="uk-UA" sz="1300" b="1" dirty="0">
              <a:solidFill>
                <a:srgbClr val="3F9AD2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947102" y="4632816"/>
            <a:ext cx="507856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300" b="1" dirty="0" err="1">
                <a:solidFill>
                  <a:srgbClr val="F79646">
                    <a:lumMod val="75000"/>
                  </a:srgbClr>
                </a:solidFill>
              </a:rPr>
              <a:t>Экономические</a:t>
            </a:r>
            <a:r>
              <a:rPr lang="uk-UA" sz="1300" b="1" dirty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uk-UA" sz="1300" b="1" dirty="0" err="1">
                <a:solidFill>
                  <a:srgbClr val="F79646">
                    <a:lumMod val="75000"/>
                  </a:srgbClr>
                </a:solidFill>
              </a:rPr>
              <a:t>показатели</a:t>
            </a:r>
            <a:r>
              <a:rPr lang="uk-UA" sz="1300" b="1" dirty="0">
                <a:solidFill>
                  <a:srgbClr val="F79646">
                    <a:lumMod val="75000"/>
                  </a:srgbClr>
                </a:solidFill>
              </a:rPr>
              <a:t> </a:t>
            </a:r>
            <a:r>
              <a:rPr lang="uk-UA" sz="1300" b="1" dirty="0" err="1" smtClean="0">
                <a:solidFill>
                  <a:srgbClr val="F79646">
                    <a:lumMod val="75000"/>
                  </a:srgbClr>
                </a:solidFill>
              </a:rPr>
              <a:t>проекта</a:t>
            </a:r>
            <a:endParaRPr lang="uk-UA" sz="1300" b="1" dirty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16632" y="7761312"/>
            <a:ext cx="3673735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-5788024" y="3370933"/>
            <a:ext cx="417046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prstClr val="black"/>
                </a:solidFill>
              </a:rPr>
              <a:t>Обслуживание, прием чартерных авиарейсов.</a:t>
            </a: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prstClr val="black"/>
                </a:solidFill>
              </a:rPr>
              <a:t>Паркинг для частных самолетов.</a:t>
            </a: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100" b="1" dirty="0">
                <a:solidFill>
                  <a:prstClr val="black"/>
                </a:solidFill>
              </a:rPr>
              <a:t>Обслуживание пассажиров Бизнес Терминала </a:t>
            </a:r>
            <a:r>
              <a:rPr lang="ru-RU" sz="1100" b="1" dirty="0" smtClean="0">
                <a:solidFill>
                  <a:prstClr val="black"/>
                </a:solidFill>
              </a:rPr>
              <a:t>будет включать</a:t>
            </a:r>
            <a:r>
              <a:rPr lang="ru-RU" sz="1100" b="1" dirty="0">
                <a:solidFill>
                  <a:prstClr val="black"/>
                </a:solidFill>
              </a:rPr>
              <a:t>:</a:t>
            </a: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prstClr val="black"/>
                </a:solidFill>
              </a:rPr>
              <a:t>встречу/посадку </a:t>
            </a:r>
            <a:r>
              <a:rPr lang="ru-RU" sz="1100" dirty="0">
                <a:solidFill>
                  <a:prstClr val="black"/>
                </a:solidFill>
              </a:rPr>
              <a:t>пассажира персональным ассистентом;</a:t>
            </a: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</a:rPr>
              <a:t>доставку пассажира </a:t>
            </a:r>
            <a:r>
              <a:rPr lang="ru-RU" sz="1100" dirty="0" smtClean="0">
                <a:solidFill>
                  <a:prstClr val="black"/>
                </a:solidFill>
              </a:rPr>
              <a:t>от/до борта </a:t>
            </a:r>
            <a:r>
              <a:rPr lang="ru-RU" sz="1100" dirty="0">
                <a:solidFill>
                  <a:prstClr val="black"/>
                </a:solidFill>
              </a:rPr>
              <a:t>самолета отдельным транспортом;</a:t>
            </a: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</a:rPr>
              <a:t>организацию процедуры регистрации авиабилетов и багажа;</a:t>
            </a: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</a:rPr>
              <a:t>индивидуальное прохождение авиабезопасности, таможенного и паспортного контроля;</a:t>
            </a: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</a:rPr>
              <a:t>обслуживание в баре по системе "</a:t>
            </a:r>
            <a:r>
              <a:rPr lang="ru-RU" sz="1100" dirty="0" err="1">
                <a:solidFill>
                  <a:prstClr val="black"/>
                </a:solidFill>
              </a:rPr>
              <a:t>all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err="1">
                <a:solidFill>
                  <a:prstClr val="black"/>
                </a:solidFill>
              </a:rPr>
              <a:t>inclusive</a:t>
            </a:r>
            <a:r>
              <a:rPr lang="ru-RU" sz="1100" dirty="0">
                <a:solidFill>
                  <a:prstClr val="black"/>
                </a:solidFill>
              </a:rPr>
              <a:t>";</a:t>
            </a: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100" dirty="0" err="1">
                <a:solidFill>
                  <a:prstClr val="black"/>
                </a:solidFill>
              </a:rPr>
              <a:t>Wi-Fi</a:t>
            </a:r>
            <a:r>
              <a:rPr lang="ru-RU" sz="1100" dirty="0">
                <a:solidFill>
                  <a:prstClr val="black"/>
                </a:solidFill>
              </a:rPr>
              <a:t>, международные звонки, факс, принтер</a:t>
            </a: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</a:rPr>
              <a:t>упаковка багажа;</a:t>
            </a: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</a:rPr>
              <a:t>посещение бара одним </a:t>
            </a:r>
            <a:r>
              <a:rPr lang="ru-RU" sz="1100" dirty="0" smtClean="0">
                <a:solidFill>
                  <a:prstClr val="black"/>
                </a:solidFill>
              </a:rPr>
              <a:t>встречающим/провожающим </a:t>
            </a:r>
            <a:r>
              <a:rPr lang="ru-RU" sz="1100" dirty="0">
                <a:solidFill>
                  <a:prstClr val="black"/>
                </a:solidFill>
              </a:rPr>
              <a:t>лицом;</a:t>
            </a: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</a:rPr>
              <a:t>комфортабельные комнаты ожидания;</a:t>
            </a:r>
          </a:p>
          <a:p>
            <a:pPr marL="171450" indent="-171450"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100" dirty="0">
                <a:solidFill>
                  <a:prstClr val="black"/>
                </a:solidFill>
              </a:rPr>
              <a:t>паркинг для автомобилей пассажиров.</a:t>
            </a:r>
            <a:endParaRPr lang="uk-UA" sz="1100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5681673" y="2928411"/>
            <a:ext cx="131201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rgbClr val="F79646">
                    <a:lumMod val="75000"/>
                  </a:srgbClr>
                </a:solidFill>
              </a:rPr>
              <a:t>Цели проекта</a:t>
            </a:r>
            <a:endParaRPr lang="uk-UA" sz="1300" b="1" dirty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-5737806" y="3298925"/>
            <a:ext cx="4120251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9854713" y="5409142"/>
            <a:ext cx="50785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/>
            <a:r>
              <a:rPr lang="ru-RU" sz="1200" b="1" dirty="0" smtClean="0">
                <a:solidFill>
                  <a:prstClr val="black"/>
                </a:solidFill>
              </a:rPr>
              <a:t>Необходимый </a:t>
            </a:r>
            <a:r>
              <a:rPr lang="ru-RU" sz="1200" b="1" dirty="0">
                <a:solidFill>
                  <a:prstClr val="black"/>
                </a:solidFill>
              </a:rPr>
              <a:t>инвестиционный капитал: </a:t>
            </a:r>
            <a:r>
              <a:rPr lang="ru-RU" sz="1400" b="1" dirty="0">
                <a:solidFill>
                  <a:srgbClr val="F79646">
                    <a:lumMod val="75000"/>
                  </a:srgbClr>
                </a:solidFill>
              </a:rPr>
              <a:t>$ </a:t>
            </a:r>
            <a:r>
              <a:rPr lang="ru-RU" sz="1400" b="1" dirty="0" smtClean="0">
                <a:solidFill>
                  <a:srgbClr val="F79646">
                    <a:lumMod val="75000"/>
                  </a:srgbClr>
                </a:solidFill>
              </a:rPr>
              <a:t>7 </a:t>
            </a:r>
            <a:r>
              <a:rPr lang="ru-RU" sz="1400" b="1" dirty="0">
                <a:solidFill>
                  <a:srgbClr val="F79646">
                    <a:lumMod val="75000"/>
                  </a:srgbClr>
                </a:solidFill>
              </a:rPr>
              <a:t>млн</a:t>
            </a:r>
            <a:r>
              <a:rPr lang="uk-UA" sz="1400" b="1" dirty="0">
                <a:solidFill>
                  <a:srgbClr val="F79646">
                    <a:lumMod val="75000"/>
                  </a:srgbClr>
                </a:solidFill>
              </a:rPr>
              <a:t> </a:t>
            </a:r>
            <a:endParaRPr lang="uk-UA" sz="16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43" name="Rectangle 39"/>
          <p:cNvSpPr/>
          <p:nvPr/>
        </p:nvSpPr>
        <p:spPr>
          <a:xfrm>
            <a:off x="10701807" y="6617679"/>
            <a:ext cx="3384377" cy="101411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marL="9366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200" dirty="0">
                <a:solidFill>
                  <a:prstClr val="black"/>
                </a:solidFill>
              </a:rPr>
              <a:t>Период окупаемости- РР </a:t>
            </a:r>
            <a:r>
              <a:rPr lang="ru-RU" sz="1200" dirty="0" smtClean="0">
                <a:solidFill>
                  <a:prstClr val="black"/>
                </a:solidFill>
              </a:rPr>
              <a:t>   </a:t>
            </a:r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</a:rPr>
              <a:t>5 </a:t>
            </a:r>
            <a:r>
              <a:rPr lang="ru-RU" sz="1200" b="1" dirty="0">
                <a:solidFill>
                  <a:srgbClr val="4F81BD">
                    <a:lumMod val="75000"/>
                  </a:srgbClr>
                </a:solidFill>
              </a:rPr>
              <a:t>лет </a:t>
            </a:r>
          </a:p>
          <a:p>
            <a:pPr marL="9366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200" dirty="0" smtClean="0">
                <a:solidFill>
                  <a:prstClr val="black"/>
                </a:solidFill>
              </a:rPr>
              <a:t>EBIDA                                        </a:t>
            </a:r>
            <a:r>
              <a:rPr lang="ru-RU" sz="1200" b="1" dirty="0" smtClean="0">
                <a:solidFill>
                  <a:srgbClr val="4F81BD">
                    <a:lumMod val="75000"/>
                  </a:srgbClr>
                </a:solidFill>
              </a:rPr>
              <a:t>$ 14,6 </a:t>
            </a:r>
            <a:r>
              <a:rPr lang="ru-RU" sz="1200" b="1" dirty="0">
                <a:solidFill>
                  <a:srgbClr val="4F81BD">
                    <a:lumMod val="75000"/>
                  </a:srgbClr>
                </a:solidFill>
              </a:rPr>
              <a:t>млн</a:t>
            </a:r>
            <a:endParaRPr lang="uk-UA" sz="1200" b="1" dirty="0">
              <a:solidFill>
                <a:srgbClr val="4F81BD">
                  <a:lumMod val="75000"/>
                </a:srgbClr>
              </a:solidFill>
            </a:endParaRPr>
          </a:p>
          <a:p>
            <a:pPr marL="93662">
              <a:spcBef>
                <a:spcPts val="600"/>
              </a:spcBef>
              <a:spcAft>
                <a:spcPts val="600"/>
              </a:spcAft>
            </a:pPr>
            <a:endParaRPr lang="uk-UA" sz="1200" b="1" dirty="0" smtClean="0">
              <a:solidFill>
                <a:prstClr val="black"/>
              </a:solidFill>
            </a:endParaRPr>
          </a:p>
          <a:p>
            <a:pPr marL="322263" indent="-2286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endParaRPr lang="uk-UA" sz="1200" b="1" dirty="0" smtClean="0">
              <a:solidFill>
                <a:prstClr val="black"/>
              </a:solidFill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7285688" y="6977719"/>
            <a:ext cx="3416119" cy="0"/>
          </a:xfrm>
          <a:prstGeom prst="line">
            <a:avLst/>
          </a:prstGeom>
          <a:ln w="158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298381" y="7303851"/>
            <a:ext cx="3416119" cy="0"/>
          </a:xfrm>
          <a:prstGeom prst="line">
            <a:avLst/>
          </a:prstGeom>
          <a:ln w="158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9981727" y="6761695"/>
            <a:ext cx="0" cy="792088"/>
          </a:xfrm>
          <a:prstGeom prst="line">
            <a:avLst/>
          </a:prstGeom>
          <a:ln w="158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0773815" y="6977719"/>
            <a:ext cx="2880320" cy="0"/>
          </a:xfrm>
          <a:prstGeom prst="line">
            <a:avLst/>
          </a:prstGeom>
          <a:ln w="158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2571128" y="6746837"/>
            <a:ext cx="0" cy="614164"/>
          </a:xfrm>
          <a:prstGeom prst="line">
            <a:avLst/>
          </a:prstGeom>
          <a:ln w="15875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195127" y="6100772"/>
            <a:ext cx="284631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300" b="1" dirty="0">
                <a:solidFill>
                  <a:srgbClr val="F79646">
                    <a:lumMod val="75000"/>
                  </a:srgbClr>
                </a:solidFill>
              </a:rPr>
              <a:t>Механізм співробітництва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57124" y="7462247"/>
            <a:ext cx="363324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300" b="1" dirty="0">
                <a:solidFill>
                  <a:srgbClr val="F79646">
                    <a:lumMod val="75000"/>
                  </a:srgbClr>
                </a:solidFill>
              </a:rPr>
              <a:t>Додаткова інформація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96162" y="6419582"/>
            <a:ext cx="402492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100" i="1" dirty="0" smtClean="0"/>
              <a:t>Вибрати механізм співробітництва: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i="1" dirty="0"/>
              <a:t>д</a:t>
            </a:r>
            <a:r>
              <a:rPr lang="uk-UA" sz="1100" i="1" dirty="0" smtClean="0"/>
              <a:t>ольова участь;</a:t>
            </a:r>
            <a:endParaRPr lang="uk-UA" sz="1100" i="1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i="1" dirty="0" smtClean="0"/>
              <a:t>спільне підприємство;</a:t>
            </a:r>
            <a:endParaRPr lang="uk-UA" sz="1100" i="1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i="1" dirty="0"/>
              <a:t>100% п</a:t>
            </a:r>
            <a:r>
              <a:rPr lang="uk-UA" sz="1100" i="1" dirty="0" smtClean="0"/>
              <a:t>родаж/оренда;</a:t>
            </a:r>
            <a:endParaRPr lang="uk-UA" sz="1100" i="1" dirty="0"/>
          </a:p>
          <a:p>
            <a:pPr marL="171450" lvl="0" indent="-171450">
              <a:buFont typeface="Arial" pitchFamily="34" charset="0"/>
              <a:buChar char="•"/>
            </a:pPr>
            <a:r>
              <a:rPr lang="uk-UA" sz="1100" i="1" dirty="0" smtClean="0"/>
              <a:t>кредитні  кошти</a:t>
            </a:r>
            <a:r>
              <a:rPr lang="uk-UA" sz="1100" dirty="0" smtClean="0">
                <a:solidFill>
                  <a:prstClr val="black"/>
                </a:solidFill>
              </a:rPr>
              <a:t>.</a:t>
            </a:r>
            <a:endParaRPr lang="uk-UA" sz="1100" dirty="0">
              <a:solidFill>
                <a:prstClr val="black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30098" y="7822287"/>
            <a:ext cx="38344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100" b="1" dirty="0"/>
              <a:t>Цільові клієнти та ринки. </a:t>
            </a:r>
            <a:r>
              <a:rPr lang="en-GB" sz="1100" i="1" dirty="0"/>
              <a:t> </a:t>
            </a:r>
            <a:r>
              <a:rPr lang="ru-RU" sz="1100" i="1" dirty="0"/>
              <a:t> </a:t>
            </a:r>
            <a:r>
              <a:rPr lang="en-GB" sz="1100" i="1" dirty="0"/>
              <a:t> </a:t>
            </a:r>
            <a:r>
              <a:rPr lang="uk-UA" sz="1100" i="1" dirty="0"/>
              <a:t>У цій сфері планується описати клієнтів та ринки, де бажано просувати проект/товари/послуги (маркетинг</a:t>
            </a:r>
            <a:r>
              <a:rPr lang="uk-UA" sz="1100" i="1" dirty="0" smtClean="0"/>
              <a:t>);</a:t>
            </a:r>
            <a:endParaRPr lang="uk-UA" sz="1300" b="1" dirty="0">
              <a:solidFill>
                <a:srgbClr val="4F81BD">
                  <a:lumMod val="75000"/>
                </a:srgbClr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100" b="1" dirty="0" smtClean="0"/>
              <a:t>необхідні </a:t>
            </a:r>
            <a:r>
              <a:rPr lang="uk-UA" sz="1100" b="1" dirty="0"/>
              <a:t>дозволи та ліцензії </a:t>
            </a:r>
            <a:r>
              <a:rPr lang="uk-UA" sz="1100" i="1" dirty="0"/>
              <a:t>(перелік ліцензій, та терміни для їх отримання</a:t>
            </a:r>
            <a:r>
              <a:rPr lang="uk-UA" sz="1100" i="1" dirty="0" smtClean="0"/>
              <a:t>);</a:t>
            </a:r>
            <a:endParaRPr lang="uk-UA" sz="1100" i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100" b="1" dirty="0" smtClean="0"/>
              <a:t>екологічні </a:t>
            </a:r>
            <a:r>
              <a:rPr lang="uk-UA" sz="1100" b="1" dirty="0"/>
              <a:t>обмеження та</a:t>
            </a:r>
            <a:r>
              <a:rPr lang="en-GB" sz="1100" b="1" dirty="0"/>
              <a:t> </a:t>
            </a:r>
            <a:r>
              <a:rPr lang="uk-UA" sz="1100" b="1" dirty="0"/>
              <a:t>вимоги </a:t>
            </a:r>
            <a:r>
              <a:rPr lang="en-GB" sz="1100" i="1" dirty="0"/>
              <a:t>(</a:t>
            </a:r>
            <a:r>
              <a:rPr lang="uk-UA" sz="1100" i="1" dirty="0"/>
              <a:t>при наявності</a:t>
            </a:r>
            <a:r>
              <a:rPr lang="en-GB" sz="1100" i="1" dirty="0" smtClean="0"/>
              <a:t>)</a:t>
            </a:r>
            <a:r>
              <a:rPr lang="uk-UA" sz="1100" i="1" dirty="0" smtClean="0"/>
              <a:t>;</a:t>
            </a:r>
            <a:endParaRPr lang="uk-UA" sz="1100" i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100" b="1" dirty="0" smtClean="0"/>
              <a:t>існуючі </a:t>
            </a:r>
            <a:r>
              <a:rPr lang="uk-UA" sz="1100" b="1" dirty="0"/>
              <a:t>привілеї та пільги </a:t>
            </a:r>
            <a:r>
              <a:rPr lang="en-GB" sz="1100" i="1" dirty="0"/>
              <a:t>(</a:t>
            </a:r>
            <a:r>
              <a:rPr lang="uk-UA" sz="1100" i="1" dirty="0"/>
              <a:t>при наявності</a:t>
            </a:r>
            <a:r>
              <a:rPr lang="en-GB" sz="1100" i="1" dirty="0" smtClean="0"/>
              <a:t>)</a:t>
            </a:r>
            <a:r>
              <a:rPr lang="uk-UA" sz="1100" i="1" dirty="0" smtClean="0"/>
              <a:t>;</a:t>
            </a:r>
            <a:endParaRPr lang="uk-UA" sz="1100" i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uk-UA" sz="1100" b="1" dirty="0" smtClean="0"/>
              <a:t>інше </a:t>
            </a:r>
            <a:r>
              <a:rPr lang="uk-UA" sz="1100" i="1" dirty="0"/>
              <a:t>(інша відповідна інформація</a:t>
            </a:r>
            <a:r>
              <a:rPr lang="uk-UA" sz="1100" i="1" dirty="0" smtClean="0"/>
              <a:t>).</a:t>
            </a:r>
            <a:endParaRPr lang="uk-UA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933056" y="1261428"/>
            <a:ext cx="304521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/>
            <a:r>
              <a:rPr lang="uk-UA" sz="1100" b="1" dirty="0">
                <a:solidFill>
                  <a:srgbClr val="2F9ED5"/>
                </a:solidFill>
              </a:rPr>
              <a:t>Місце розташування проекту: </a:t>
            </a:r>
            <a:br>
              <a:rPr lang="uk-UA" sz="1100" b="1" dirty="0">
                <a:solidFill>
                  <a:srgbClr val="2F9ED5"/>
                </a:solidFill>
              </a:rPr>
            </a:br>
            <a:r>
              <a:rPr lang="ru-RU" sz="1100" i="1" dirty="0"/>
              <a:t>(</a:t>
            </a:r>
            <a:r>
              <a:rPr lang="uk-UA" sz="1100" i="1" dirty="0"/>
              <a:t>місце розташування проекту, відстань до обласного / районного центрів, км)</a:t>
            </a:r>
            <a:endParaRPr lang="uk-UA" sz="1100" dirty="0">
              <a:solidFill>
                <a:prstClr val="black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993394" y="1640632"/>
            <a:ext cx="0" cy="7128792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16632" y="6388804"/>
            <a:ext cx="3673735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188640" y="-15552"/>
            <a:ext cx="0" cy="1152128"/>
          </a:xfrm>
          <a:prstGeom prst="line">
            <a:avLst/>
          </a:prstGeom>
          <a:ln w="50800" cap="rnd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ятиугольник 58"/>
          <p:cNvSpPr/>
          <p:nvPr/>
        </p:nvSpPr>
        <p:spPr>
          <a:xfrm>
            <a:off x="244773" y="630876"/>
            <a:ext cx="5006556" cy="432048"/>
          </a:xfrm>
          <a:prstGeom prst="homePlate">
            <a:avLst>
              <a:gd name="adj" fmla="val 2530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0040" y="652362"/>
            <a:ext cx="4581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>
                <a:solidFill>
                  <a:prstClr val="white"/>
                </a:solidFill>
              </a:rPr>
              <a:t>Назва проекту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16632" y="1712640"/>
            <a:ext cx="3850429" cy="4337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solidFill>
                  <a:srgbClr val="3F9AD2"/>
                </a:solidFill>
              </a:rPr>
              <a:t>Характеристика </a:t>
            </a:r>
            <a:r>
              <a:rPr lang="uk-UA" sz="1300" b="1" dirty="0">
                <a:solidFill>
                  <a:srgbClr val="3F9AD2"/>
                </a:solidFill>
              </a:rPr>
              <a:t>ділянки:</a:t>
            </a:r>
          </a:p>
          <a:p>
            <a:pPr marL="268288" indent="-176213">
              <a:buFont typeface="Arial" panose="020B0604020202020204" pitchFamily="34" charset="0"/>
              <a:buChar char="•"/>
            </a:pPr>
            <a:r>
              <a:rPr lang="uk-UA" sz="1100" b="1" dirty="0" smtClean="0">
                <a:solidFill>
                  <a:prstClr val="black"/>
                </a:solidFill>
              </a:rPr>
              <a:t>площа:</a:t>
            </a:r>
            <a:r>
              <a:rPr lang="uk-UA" sz="1100" dirty="0" smtClean="0">
                <a:solidFill>
                  <a:prstClr val="black"/>
                </a:solidFill>
              </a:rPr>
              <a:t> </a:t>
            </a:r>
            <a:r>
              <a:rPr lang="uk-UA" sz="1100" dirty="0" smtClean="0">
                <a:solidFill>
                  <a:prstClr val="black"/>
                </a:solidFill>
              </a:rPr>
              <a:t>_____________;</a:t>
            </a:r>
            <a:endParaRPr lang="uk-UA" sz="1100" dirty="0" smtClean="0">
              <a:solidFill>
                <a:prstClr val="black"/>
              </a:solidFill>
            </a:endParaRPr>
          </a:p>
          <a:p>
            <a:pPr marL="268288" indent="-176213">
              <a:buFont typeface="Arial" panose="020B0604020202020204" pitchFamily="34" charset="0"/>
              <a:buChar char="•"/>
            </a:pPr>
            <a:r>
              <a:rPr lang="uk-UA" sz="1100" b="1" dirty="0" smtClean="0">
                <a:solidFill>
                  <a:prstClr val="black"/>
                </a:solidFill>
              </a:rPr>
              <a:t>цільове призначення:</a:t>
            </a:r>
            <a:r>
              <a:rPr lang="uk-UA" sz="1100" dirty="0" smtClean="0">
                <a:solidFill>
                  <a:prstClr val="black"/>
                </a:solidFill>
              </a:rPr>
              <a:t> </a:t>
            </a:r>
            <a:r>
              <a:rPr lang="uk-UA" sz="1100" dirty="0" smtClean="0">
                <a:solidFill>
                  <a:prstClr val="black"/>
                </a:solidFill>
              </a:rPr>
              <a:t>_____________</a:t>
            </a:r>
            <a:r>
              <a:rPr lang="uk-UA" sz="1100" dirty="0" smtClean="0">
                <a:solidFill>
                  <a:prstClr val="black"/>
                </a:solidFill>
              </a:rPr>
              <a:t>;</a:t>
            </a:r>
            <a:endParaRPr lang="uk-UA" sz="1100" dirty="0" smtClean="0">
              <a:solidFill>
                <a:prstClr val="black"/>
              </a:solidFill>
            </a:endParaRPr>
          </a:p>
          <a:p>
            <a:pPr marL="268288" indent="-176213">
              <a:buFont typeface="Arial" panose="020B0604020202020204" pitchFamily="34" charset="0"/>
              <a:buChar char="•"/>
            </a:pPr>
            <a:r>
              <a:rPr lang="uk-UA" sz="1100" b="1" dirty="0" smtClean="0">
                <a:solidFill>
                  <a:prstClr val="black"/>
                </a:solidFill>
              </a:rPr>
              <a:t>кадастровий номер: </a:t>
            </a:r>
            <a:r>
              <a:rPr lang="uk-UA" sz="1100" dirty="0" smtClean="0">
                <a:solidFill>
                  <a:prstClr val="black"/>
                </a:solidFill>
              </a:rPr>
              <a:t>_____________</a:t>
            </a:r>
            <a:r>
              <a:rPr lang="uk-UA" sz="1100" dirty="0" smtClean="0">
                <a:solidFill>
                  <a:prstClr val="black"/>
                </a:solidFill>
              </a:rPr>
              <a:t>;</a:t>
            </a:r>
            <a:endParaRPr lang="uk-UA" sz="1100" dirty="0" smtClean="0">
              <a:solidFill>
                <a:prstClr val="black"/>
              </a:solidFill>
            </a:endParaRPr>
          </a:p>
          <a:p>
            <a:pPr marL="268288" indent="-176213">
              <a:buFont typeface="Arial" panose="020B0604020202020204" pitchFamily="34" charset="0"/>
              <a:buChar char="•"/>
            </a:pPr>
            <a:r>
              <a:rPr lang="uk-UA" sz="1100" b="1" dirty="0" smtClean="0">
                <a:solidFill>
                  <a:prstClr val="black"/>
                </a:solidFill>
              </a:rPr>
              <a:t>розпорядник:</a:t>
            </a:r>
            <a:r>
              <a:rPr lang="uk-UA" sz="1100" dirty="0" smtClean="0">
                <a:solidFill>
                  <a:prstClr val="black"/>
                </a:solidFill>
              </a:rPr>
              <a:t> </a:t>
            </a:r>
            <a:r>
              <a:rPr lang="uk-UA" sz="1100" dirty="0" smtClean="0">
                <a:solidFill>
                  <a:prstClr val="black"/>
                </a:solidFill>
              </a:rPr>
              <a:t>_____________</a:t>
            </a:r>
            <a:r>
              <a:rPr lang="uk-UA" sz="1100" dirty="0" smtClean="0">
                <a:solidFill>
                  <a:prstClr val="black"/>
                </a:solidFill>
              </a:rPr>
              <a:t>.</a:t>
            </a:r>
            <a:endParaRPr lang="uk-UA" sz="1100" dirty="0" smtClean="0">
              <a:solidFill>
                <a:prstClr val="black"/>
              </a:solidFill>
            </a:endParaRPr>
          </a:p>
          <a:p>
            <a:endParaRPr lang="uk-UA" sz="500" dirty="0" smtClean="0">
              <a:solidFill>
                <a:prstClr val="black"/>
              </a:solidFill>
            </a:endParaRPr>
          </a:p>
          <a:p>
            <a:r>
              <a:rPr lang="uk-UA" sz="1300" b="1" dirty="0">
                <a:solidFill>
                  <a:srgbClr val="3F9AD2"/>
                </a:solidFill>
              </a:rPr>
              <a:t>Інженерна інфраструктура:</a:t>
            </a:r>
          </a:p>
          <a:p>
            <a:pPr marL="93663"/>
            <a:r>
              <a:rPr lang="uk-UA" sz="1100" i="1" dirty="0" smtClean="0"/>
              <a:t>(</a:t>
            </a:r>
            <a:r>
              <a:rPr lang="uk-UA" sz="1100" i="1" dirty="0"/>
              <a:t>Які ресурси необхідні (газ, вода, електроенергія), джерела живлення</a:t>
            </a:r>
            <a:r>
              <a:rPr lang="uk-UA" sz="1100" i="1" dirty="0" smtClean="0"/>
              <a:t>).</a:t>
            </a: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uk-UA" sz="500" dirty="0" smtClean="0">
              <a:solidFill>
                <a:prstClr val="black"/>
              </a:solidFill>
            </a:endParaRPr>
          </a:p>
          <a:p>
            <a:r>
              <a:rPr lang="uk-UA" sz="1300" b="1" dirty="0">
                <a:solidFill>
                  <a:srgbClr val="3F9AD2"/>
                </a:solidFill>
              </a:rPr>
              <a:t>Ресурси </a:t>
            </a:r>
            <a:r>
              <a:rPr lang="uk-UA" sz="1300" b="1" dirty="0" smtClean="0">
                <a:solidFill>
                  <a:srgbClr val="3F9AD2"/>
                </a:solidFill>
              </a:rPr>
              <a:t>компанії </a:t>
            </a:r>
            <a:r>
              <a:rPr lang="uk-UA" sz="1300" dirty="0" smtClean="0">
                <a:solidFill>
                  <a:srgbClr val="3F9AD2"/>
                </a:solidFill>
              </a:rPr>
              <a:t>(</a:t>
            </a:r>
            <a:r>
              <a:rPr lang="uk-UA" sz="1200" i="1" dirty="0" smtClean="0">
                <a:solidFill>
                  <a:srgbClr val="2F9ED5"/>
                </a:solidFill>
              </a:rPr>
              <a:t>вказати </a:t>
            </a:r>
            <a:r>
              <a:rPr lang="uk-UA" sz="1200" i="1" dirty="0">
                <a:solidFill>
                  <a:srgbClr val="2F9ED5"/>
                </a:solidFill>
              </a:rPr>
              <a:t>при </a:t>
            </a:r>
            <a:r>
              <a:rPr lang="uk-UA" sz="1200" i="1" dirty="0" smtClean="0">
                <a:solidFill>
                  <a:srgbClr val="2F9ED5"/>
                </a:solidFill>
              </a:rPr>
              <a:t>наявності)</a:t>
            </a:r>
            <a:r>
              <a:rPr lang="uk-UA" sz="1300" b="1" dirty="0" smtClean="0">
                <a:solidFill>
                  <a:srgbClr val="3F9AD2"/>
                </a:solidFill>
              </a:rPr>
              <a:t>:</a:t>
            </a:r>
            <a:endParaRPr lang="uk-UA" sz="1300" b="1" dirty="0">
              <a:solidFill>
                <a:srgbClr val="3F9AD2"/>
              </a:solidFill>
            </a:endParaRPr>
          </a:p>
          <a:p>
            <a:pPr marL="265113" indent="-171450">
              <a:buFont typeface="Arial" panose="020B0604020202020204" pitchFamily="34" charset="0"/>
              <a:buChar char="•"/>
            </a:pPr>
            <a:r>
              <a:rPr lang="uk-UA" sz="1100" b="1" dirty="0"/>
              <a:t>Наявність будівель / споруд та їх характеристики</a:t>
            </a:r>
          </a:p>
          <a:p>
            <a:pPr marL="265113" indent="-171450">
              <a:buFont typeface="Arial" panose="020B0604020202020204" pitchFamily="34" charset="0"/>
              <a:buChar char="•"/>
            </a:pPr>
            <a:r>
              <a:rPr lang="uk-UA" sz="1100" i="1" dirty="0"/>
              <a:t>(будівлі, які можуть бути використані для реалізації проекту: план забудови, площа, кількість поверхів, технічний стан, вказати якщо необхідний ремонт або демонтаж</a:t>
            </a:r>
            <a:r>
              <a:rPr lang="uk-UA" sz="1100" i="1" dirty="0" smtClean="0"/>
              <a:t>);</a:t>
            </a:r>
          </a:p>
          <a:p>
            <a:pPr marL="265113" indent="-171450">
              <a:buFont typeface="Arial" panose="020B0604020202020204" pitchFamily="34" charset="0"/>
              <a:buChar char="•"/>
            </a:pPr>
            <a:r>
              <a:rPr lang="uk-UA" sz="1100" b="1" dirty="0" smtClean="0"/>
              <a:t>Наявне обладнання </a:t>
            </a:r>
            <a:r>
              <a:rPr lang="uk-UA" sz="1100" i="1" dirty="0" smtClean="0"/>
              <a:t>(коротка </a:t>
            </a:r>
            <a:r>
              <a:rPr lang="uk-UA" sz="1100" i="1" dirty="0"/>
              <a:t>характеристика,  вказати якщо необхідний ремонт або демонтаж</a:t>
            </a:r>
            <a:r>
              <a:rPr lang="uk-UA" sz="1100" dirty="0" smtClean="0">
                <a:solidFill>
                  <a:prstClr val="black"/>
                </a:solidFill>
              </a:rPr>
              <a:t>.</a:t>
            </a:r>
          </a:p>
          <a:p>
            <a:endParaRPr lang="uk-UA" sz="500" dirty="0" smtClean="0">
              <a:solidFill>
                <a:prstClr val="black"/>
              </a:solidFill>
            </a:endParaRPr>
          </a:p>
          <a:p>
            <a:r>
              <a:rPr lang="uk-UA" sz="1300" b="1" dirty="0" smtClean="0">
                <a:solidFill>
                  <a:srgbClr val="3F9AD2"/>
                </a:solidFill>
              </a:rPr>
              <a:t>Логістична </a:t>
            </a:r>
            <a:r>
              <a:rPr lang="uk-UA" sz="1300" b="1" dirty="0">
                <a:solidFill>
                  <a:srgbClr val="3F9AD2"/>
                </a:solidFill>
              </a:rPr>
              <a:t>інфраструктура:</a:t>
            </a:r>
          </a:p>
          <a:p>
            <a:pPr marL="265113" indent="-171450">
              <a:lnSpc>
                <a:spcPts val="132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uk-UA" sz="1100" dirty="0" smtClean="0"/>
              <a:t>найближча </a:t>
            </a:r>
            <a:r>
              <a:rPr lang="uk-UA" sz="1100" dirty="0"/>
              <a:t>автомагістраль/дорога національного </a:t>
            </a:r>
            <a:r>
              <a:rPr lang="uk-UA" sz="1100" dirty="0"/>
              <a:t>значення, км		_________</a:t>
            </a:r>
          </a:p>
          <a:p>
            <a:pPr marL="265113" indent="-171450">
              <a:lnSpc>
                <a:spcPts val="132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uk-UA" sz="1100" dirty="0"/>
              <a:t>з</a:t>
            </a:r>
            <a:r>
              <a:rPr lang="uk-UA" sz="1100" dirty="0" smtClean="0"/>
              <a:t>алізнична </a:t>
            </a:r>
            <a:r>
              <a:rPr lang="uk-UA" sz="1100" dirty="0"/>
              <a:t>станція		_________</a:t>
            </a:r>
          </a:p>
          <a:p>
            <a:pPr marL="265113" indent="-171450">
              <a:lnSpc>
                <a:spcPts val="132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uk-UA" sz="1100" dirty="0"/>
              <a:t>н</a:t>
            </a:r>
            <a:r>
              <a:rPr lang="uk-UA" sz="1100" dirty="0" smtClean="0"/>
              <a:t>айближчий </a:t>
            </a:r>
            <a:r>
              <a:rPr lang="uk-UA" sz="1100" dirty="0"/>
              <a:t>аеропорт, км	_________</a:t>
            </a:r>
          </a:p>
          <a:p>
            <a:pPr marL="265113" indent="-171450">
              <a:lnSpc>
                <a:spcPts val="1320"/>
              </a:lnSpc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uk-UA" sz="1100" dirty="0"/>
              <a:t>р</a:t>
            </a:r>
            <a:r>
              <a:rPr lang="uk-UA" sz="1100" dirty="0" smtClean="0"/>
              <a:t>іка</a:t>
            </a:r>
            <a:r>
              <a:rPr lang="uk-UA" sz="1100" dirty="0"/>
              <a:t>, при наявності, км		_________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039069" y="6609184"/>
            <a:ext cx="2846315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1400" b="1" dirty="0">
                <a:solidFill>
                  <a:srgbClr val="2F9ED5"/>
                </a:solidFill>
              </a:rPr>
              <a:t>Контакти ініціатора</a:t>
            </a:r>
            <a:r>
              <a:rPr lang="en-US" sz="1400" b="1" dirty="0">
                <a:solidFill>
                  <a:srgbClr val="2F9ED5"/>
                </a:solidFill>
              </a:rPr>
              <a:t>:</a:t>
            </a:r>
            <a:br>
              <a:rPr lang="en-US" sz="1400" b="1" dirty="0">
                <a:solidFill>
                  <a:srgbClr val="2F9ED5"/>
                </a:solidFill>
              </a:rPr>
            </a:br>
            <a:r>
              <a:rPr lang="uk-UA" sz="1100" i="1" dirty="0"/>
              <a:t>Вказати </a:t>
            </a:r>
            <a:r>
              <a:rPr lang="uk-UA" sz="1100" i="1" dirty="0" smtClean="0"/>
              <a:t>назву </a:t>
            </a:r>
            <a:r>
              <a:rPr lang="uk-UA" sz="1100" i="1" dirty="0"/>
              <a:t>юридичної </a:t>
            </a:r>
            <a:r>
              <a:rPr lang="uk-UA" sz="1100" i="1" dirty="0" smtClean="0"/>
              <a:t>особи (</a:t>
            </a:r>
            <a:r>
              <a:rPr lang="uk-UA" sz="1100" i="1" dirty="0"/>
              <a:t>ініціатора </a:t>
            </a:r>
            <a:r>
              <a:rPr lang="uk-UA" sz="1100" i="1" dirty="0"/>
              <a:t>проекту)</a:t>
            </a:r>
            <a:endParaRPr lang="ru-RU" sz="1100" i="1" dirty="0"/>
          </a:p>
          <a:p>
            <a:pPr lvl="0" fontAlgn="base"/>
            <a:endParaRPr lang="uk-UA" sz="1100" b="1" dirty="0" smtClean="0">
              <a:solidFill>
                <a:srgbClr val="2F9ED5"/>
              </a:solidFill>
            </a:endParaRPr>
          </a:p>
          <a:p>
            <a:pPr lvl="0" fontAlgn="base"/>
            <a:r>
              <a:rPr lang="uk-UA" sz="1200" b="1" dirty="0" smtClean="0">
                <a:solidFill>
                  <a:srgbClr val="2F9ED5"/>
                </a:solidFill>
              </a:rPr>
              <a:t>Адреса</a:t>
            </a:r>
            <a:r>
              <a:rPr lang="uk-UA" sz="1200" b="1" dirty="0">
                <a:solidFill>
                  <a:srgbClr val="2F9ED5"/>
                </a:solidFill>
              </a:rPr>
              <a:t>:</a:t>
            </a:r>
            <a:endParaRPr lang="ru-RU" sz="1200" b="1" dirty="0">
              <a:solidFill>
                <a:srgbClr val="2F9ED5"/>
              </a:solidFill>
            </a:endParaRPr>
          </a:p>
          <a:p>
            <a:pPr lvl="0" fontAlgn="base"/>
            <a:r>
              <a:rPr lang="uk-UA" sz="1100" i="1" dirty="0"/>
              <a:t>Вказати адресу ініціатора проекту</a:t>
            </a:r>
          </a:p>
          <a:p>
            <a:pPr lvl="0" fontAlgn="base"/>
            <a:endParaRPr lang="uk-UA" sz="1100" i="1" dirty="0"/>
          </a:p>
          <a:p>
            <a:pPr fontAlgn="base"/>
            <a:r>
              <a:rPr lang="ru-RU" sz="1200" b="1" dirty="0" err="1" smtClean="0">
                <a:solidFill>
                  <a:srgbClr val="2F9ED5"/>
                </a:solidFill>
              </a:rPr>
              <a:t>Web</a:t>
            </a:r>
            <a:r>
              <a:rPr lang="ru-RU" sz="1200" b="1" dirty="0" smtClean="0">
                <a:solidFill>
                  <a:srgbClr val="2F9ED5"/>
                </a:solidFill>
              </a:rPr>
              <a:t>: </a:t>
            </a:r>
            <a:r>
              <a:rPr lang="uk-UA" sz="1100" i="1" dirty="0"/>
              <a:t>Вказати </a:t>
            </a:r>
            <a:r>
              <a:rPr lang="uk-UA" sz="1100" i="1" dirty="0" smtClean="0"/>
              <a:t>веб-сторінку ініціатора </a:t>
            </a:r>
            <a:r>
              <a:rPr lang="uk-UA" sz="1100" i="1" dirty="0"/>
              <a:t>проекту</a:t>
            </a:r>
          </a:p>
          <a:p>
            <a:pPr lvl="0" fontAlgn="base"/>
            <a:endParaRPr lang="ru-RU" sz="500" b="1" dirty="0" smtClean="0">
              <a:solidFill>
                <a:prstClr val="black"/>
              </a:solidFill>
            </a:endParaRPr>
          </a:p>
          <a:p>
            <a:pPr fontAlgn="base"/>
            <a:r>
              <a:rPr lang="ru-RU" sz="1200" b="1" dirty="0" smtClean="0">
                <a:solidFill>
                  <a:srgbClr val="2F9ED5"/>
                </a:solidFill>
              </a:rPr>
              <a:t>Контактна </a:t>
            </a:r>
            <a:r>
              <a:rPr lang="ru-RU" sz="1200" b="1" dirty="0">
                <a:solidFill>
                  <a:srgbClr val="2F9ED5"/>
                </a:solidFill>
              </a:rPr>
              <a:t>особа</a:t>
            </a:r>
            <a:r>
              <a:rPr lang="ru-RU" sz="1200" dirty="0">
                <a:solidFill>
                  <a:prstClr val="black"/>
                </a:solidFill>
              </a:rPr>
              <a:t>: </a:t>
            </a:r>
            <a:r>
              <a:rPr lang="uk-UA" sz="1100" i="1" dirty="0"/>
              <a:t>Вказати </a:t>
            </a:r>
            <a:r>
              <a:rPr lang="uk-UA" sz="1100" i="1" dirty="0" smtClean="0"/>
              <a:t>контактну особу проекту</a:t>
            </a:r>
            <a:endParaRPr lang="ru-RU" sz="1100" dirty="0">
              <a:solidFill>
                <a:prstClr val="black"/>
              </a:solidFill>
            </a:endParaRPr>
          </a:p>
          <a:p>
            <a:pPr lvl="0" fontAlgn="base"/>
            <a:endParaRPr lang="ru-RU" sz="500" b="1" dirty="0">
              <a:solidFill>
                <a:prstClr val="black"/>
              </a:solidFill>
            </a:endParaRPr>
          </a:p>
          <a:p>
            <a:pPr fontAlgn="base"/>
            <a:r>
              <a:rPr lang="ru-RU" sz="1200" b="1" dirty="0" smtClean="0">
                <a:solidFill>
                  <a:srgbClr val="2F9ED5"/>
                </a:solidFill>
              </a:rPr>
              <a:t>Тел</a:t>
            </a:r>
            <a:r>
              <a:rPr lang="ru-RU" sz="1200" b="1" dirty="0">
                <a:solidFill>
                  <a:srgbClr val="2F9ED5"/>
                </a:solidFill>
              </a:rPr>
              <a:t>.:  </a:t>
            </a:r>
            <a:r>
              <a:rPr lang="uk-UA" sz="1100" i="1" dirty="0"/>
              <a:t>Вказати </a:t>
            </a:r>
            <a:r>
              <a:rPr lang="uk-UA" sz="1100" i="1" dirty="0" smtClean="0"/>
              <a:t>номер телефону для контакту</a:t>
            </a:r>
            <a:endParaRPr lang="ru-RU" sz="1100" dirty="0">
              <a:solidFill>
                <a:prstClr val="black"/>
              </a:solidFill>
            </a:endParaRPr>
          </a:p>
          <a:p>
            <a:pPr lvl="0" fontAlgn="base"/>
            <a:endParaRPr lang="ru-RU" sz="500" b="1" dirty="0">
              <a:solidFill>
                <a:prstClr val="black"/>
              </a:solidFill>
            </a:endParaRPr>
          </a:p>
          <a:p>
            <a:pPr fontAlgn="base"/>
            <a:r>
              <a:rPr lang="ru-RU" sz="1200" b="1" dirty="0" smtClean="0">
                <a:solidFill>
                  <a:srgbClr val="2F9ED5"/>
                </a:solidFill>
              </a:rPr>
              <a:t>E-</a:t>
            </a:r>
            <a:r>
              <a:rPr lang="ru-RU" sz="1200" b="1" dirty="0" err="1" smtClean="0">
                <a:solidFill>
                  <a:srgbClr val="2F9ED5"/>
                </a:solidFill>
              </a:rPr>
              <a:t>mail</a:t>
            </a:r>
            <a:r>
              <a:rPr lang="ru-RU" sz="1200" b="1" dirty="0" smtClean="0">
                <a:solidFill>
                  <a:srgbClr val="2F9ED5"/>
                </a:solidFill>
              </a:rPr>
              <a:t>: </a:t>
            </a:r>
            <a:r>
              <a:rPr lang="uk-UA" sz="1100" i="1" dirty="0"/>
              <a:t>Вказати </a:t>
            </a:r>
            <a:r>
              <a:rPr lang="uk-UA" sz="1100" i="1" dirty="0" smtClean="0"/>
              <a:t>електронну адресу</a:t>
            </a:r>
            <a:endParaRPr lang="uk-UA" sz="11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288032" y="128464"/>
            <a:ext cx="4052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4F81BD">
                    <a:lumMod val="75000"/>
                  </a:srgbClr>
                </a:solidFill>
              </a:rPr>
              <a:t>Сфера діяльності</a:t>
            </a:r>
            <a:endParaRPr lang="uk-UA" sz="20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09220" y="418237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Логотип</a:t>
            </a:r>
          </a:p>
          <a:p>
            <a:r>
              <a:rPr lang="uk-UA" dirty="0" smtClean="0"/>
              <a:t>компанії</a:t>
            </a:r>
            <a:endParaRPr lang="uk-UA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4186312" y="2054523"/>
            <a:ext cx="2519052" cy="433428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7" name="TextBox 66"/>
          <p:cNvSpPr txBox="1"/>
          <p:nvPr/>
        </p:nvSpPr>
        <p:spPr>
          <a:xfrm>
            <a:off x="4565352" y="3728864"/>
            <a:ext cx="1873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Карта</a:t>
            </a:r>
            <a:r>
              <a:rPr lang="ru-RU" sz="1100" b="1" dirty="0" smtClean="0"/>
              <a:t> </a:t>
            </a:r>
            <a:r>
              <a:rPr lang="ru-RU" sz="1000" i="1" dirty="0"/>
              <a:t>з </a:t>
            </a:r>
            <a:r>
              <a:rPr lang="uk-UA" sz="1000" i="1" dirty="0"/>
              <a:t>нанесеними межами земельної ділянки та місцями проходження інженерних мереж</a:t>
            </a:r>
          </a:p>
        </p:txBody>
      </p:sp>
    </p:spTree>
    <p:extLst>
      <p:ext uri="{BB962C8B-B14F-4D97-AF65-F5344CB8AC3E}">
        <p14:creationId xmlns:p14="http://schemas.microsoft.com/office/powerpoint/2010/main" val="35514918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17649</TotalTime>
  <Words>379</Words>
  <Application>Microsoft Office PowerPoint</Application>
  <PresentationFormat>Лист A4 (210x297 мм)</PresentationFormat>
  <Paragraphs>95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Артур Мкртчян</dc:creator>
  <cp:lastModifiedBy>Галина Савран</cp:lastModifiedBy>
  <cp:revision>165</cp:revision>
  <cp:lastPrinted>2019-01-29T10:02:33Z</cp:lastPrinted>
  <dcterms:created xsi:type="dcterms:W3CDTF">2018-07-26T12:15:52Z</dcterms:created>
  <dcterms:modified xsi:type="dcterms:W3CDTF">2019-01-29T10:44:11Z</dcterms:modified>
</cp:coreProperties>
</file>