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67" r:id="rId2"/>
    <p:sldId id="264" r:id="rId3"/>
    <p:sldId id="263" r:id="rId4"/>
    <p:sldId id="266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6E6E"/>
    <a:srgbClr val="217CC0"/>
    <a:srgbClr val="D87D3F"/>
    <a:srgbClr val="B6559C"/>
    <a:srgbClr val="7B2223"/>
    <a:srgbClr val="37B8AE"/>
    <a:srgbClr val="8F59A0"/>
    <a:srgbClr val="407C97"/>
    <a:srgbClr val="F8AB2C"/>
    <a:srgbClr val="4AB1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50" y="-462"/>
      </p:cViewPr>
      <p:guideLst>
        <p:guide orient="horz" pos="2160"/>
        <p:guide pos="3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619414028323853"/>
          <c:y val="4.9577208428133346E-2"/>
          <c:w val="0.56176249646474352"/>
          <c:h val="0.890856860223563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Експорт, $ млн</c:v>
                </c:pt>
              </c:strCache>
            </c:strRef>
          </c:tx>
          <c:spPr>
            <a:pattFill prst="ltUpDiag">
              <a:fgClr>
                <a:schemeClr val="accent1"/>
              </a:fgClr>
              <a:bgClr>
                <a:schemeClr val="lt1"/>
              </a:bgClr>
            </a:pattFill>
            <a:ln>
              <a:solidFill>
                <a:schemeClr val="tx2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AC1D-4A2C-847A-7E5096D4BF33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AC1D-4A2C-847A-7E5096D4BF33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AC1D-4A2C-847A-7E5096D4BF33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AC1D-4A2C-847A-7E5096D4BF33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AC1D-4A2C-847A-7E5096D4BF33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AC1D-4A2C-847A-7E5096D4BF33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AC1D-4A2C-847A-7E5096D4BF33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C-AC1D-4A2C-847A-7E5096D4BF33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AC1D-4A2C-847A-7E5096D4BF33}"/>
              </c:ext>
            </c:extLst>
          </c:dPt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E-AC1D-4A2C-847A-7E5096D4BF33}"/>
              </c:ext>
            </c:extLst>
          </c:dPt>
          <c:dPt>
            <c:idx val="1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AC1D-4A2C-847A-7E5096D4BF33}"/>
              </c:ext>
            </c:extLst>
          </c:dPt>
          <c:dLbls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solidFill>
                    <a:schemeClr val="accent1">
                      <a:alpha val="70000"/>
                    </a:schemeClr>
                  </a:solidFill>
                  <a:ln>
                    <a:noFill/>
                  </a:ln>
                </c15:spPr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Other non-precious metal products</c:v>
                </c:pt>
                <c:pt idx="1">
                  <c:v>Glass and glass products</c:v>
                </c:pt>
                <c:pt idx="2">
                  <c:v>Electric machines</c:v>
                </c:pt>
                <c:pt idx="3">
                  <c:v>Ferrous metal products</c:v>
                </c:pt>
                <c:pt idx="4">
                  <c:v>Plastics, polymeric materials </c:v>
                </c:pt>
                <c:pt idx="5">
                  <c:v>Vessels</c:v>
                </c:pt>
                <c:pt idx="6">
                  <c:v>Fats and vegetable oils </c:v>
                </c:pt>
                <c:pt idx="7">
                  <c:v>Ready-made grain products </c:v>
                </c:pt>
                <c:pt idx="8">
                  <c:v>Machinery and equipment</c:v>
                </c:pt>
                <c:pt idx="9">
                  <c:v>Ferrous metals</c:v>
                </c:pt>
                <c:pt idx="10">
                  <c:v>Others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6021</c:v>
                </c:pt>
                <c:pt idx="1">
                  <c:v>579</c:v>
                </c:pt>
                <c:pt idx="2">
                  <c:v>93.8</c:v>
                </c:pt>
                <c:pt idx="3">
                  <c:v>82.5</c:v>
                </c:pt>
                <c:pt idx="4">
                  <c:v>82</c:v>
                </c:pt>
                <c:pt idx="5">
                  <c:v>48.5</c:v>
                </c:pt>
                <c:pt idx="6">
                  <c:v>42.2</c:v>
                </c:pt>
                <c:pt idx="7">
                  <c:v>27.8</c:v>
                </c:pt>
                <c:pt idx="8">
                  <c:v>14.2</c:v>
                </c:pt>
                <c:pt idx="9">
                  <c:v>9.6999999999999993</c:v>
                </c:pt>
                <c:pt idx="10">
                  <c:v>7.2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C1D-4A2C-847A-7E5096D4BF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overlap val="-20"/>
        <c:axId val="169637376"/>
        <c:axId val="169635840"/>
      </c:barChart>
      <c:valAx>
        <c:axId val="169635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alpha val="2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9637376"/>
        <c:crosses val="autoZero"/>
        <c:crossBetween val="between"/>
      </c:valAx>
      <c:catAx>
        <c:axId val="1696373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accent1">
                <a:lumMod val="60000"/>
                <a:lumOff val="4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ru-RU"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963584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396442689601719"/>
          <c:y val="4.9577208428133346E-2"/>
          <c:w val="0.6300233380242577"/>
          <c:h val="0.890856860223563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Експорт, $ млн</c:v>
                </c:pt>
              </c:strCache>
            </c:strRef>
          </c:tx>
          <c:spPr>
            <a:pattFill prst="ltUpDiag">
              <a:fgClr>
                <a:schemeClr val="accent1"/>
              </a:fgClr>
              <a:bgClr>
                <a:schemeClr val="lt1"/>
              </a:bgClr>
            </a:pattFill>
            <a:ln>
              <a:solidFill>
                <a:schemeClr val="tx2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AC1D-4A2C-847A-7E5096D4BF33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AC1D-4A2C-847A-7E5096D4BF33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AC1D-4A2C-847A-7E5096D4BF33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AC1D-4A2C-847A-7E5096D4BF33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AC1D-4A2C-847A-7E5096D4BF33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AC1D-4A2C-847A-7E5096D4BF33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AC1D-4A2C-847A-7E5096D4BF33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C-AC1D-4A2C-847A-7E5096D4BF33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AC1D-4A2C-847A-7E5096D4BF33}"/>
              </c:ext>
            </c:extLst>
          </c:dPt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E-AC1D-4A2C-847A-7E5096D4BF33}"/>
              </c:ext>
            </c:extLst>
          </c:dPt>
          <c:dPt>
            <c:idx val="1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AC1D-4A2C-847A-7E5096D4BF33}"/>
              </c:ext>
            </c:extLst>
          </c:dPt>
          <c:dLbls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solidFill>
                    <a:schemeClr val="accent1">
                      <a:alpha val="70000"/>
                    </a:schemeClr>
                  </a:solidFill>
                  <a:ln>
                    <a:noFill/>
                  </a:ln>
                </c15:spPr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Pharmaceutical products</c:v>
                </c:pt>
                <c:pt idx="1">
                  <c:v>Vegetables </c:v>
                </c:pt>
                <c:pt idx="2">
                  <c:v>Edible fruits and nuts</c:v>
                </c:pt>
                <c:pt idx="3">
                  <c:v>Machinery and equipment </c:v>
                </c:pt>
                <c:pt idx="4">
                  <c:v>Ferrous metals</c:v>
                </c:pt>
                <c:pt idx="5">
                  <c:v>Means of land transport </c:v>
                </c:pt>
                <c:pt idx="6">
                  <c:v>Others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2831</c:v>
                </c:pt>
                <c:pt idx="1">
                  <c:v>1451.2</c:v>
                </c:pt>
                <c:pt idx="2">
                  <c:v>89.2</c:v>
                </c:pt>
                <c:pt idx="3">
                  <c:v>11.5</c:v>
                </c:pt>
                <c:pt idx="4">
                  <c:v>9.1</c:v>
                </c:pt>
                <c:pt idx="5">
                  <c:v>2.1</c:v>
                </c:pt>
                <c:pt idx="6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C1D-4A2C-847A-7E5096D4BF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overlap val="-20"/>
        <c:axId val="172664704"/>
        <c:axId val="172663168"/>
      </c:barChart>
      <c:valAx>
        <c:axId val="1726631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alpha val="2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2664704"/>
        <c:crosses val="autoZero"/>
        <c:crossBetween val="between"/>
      </c:valAx>
      <c:catAx>
        <c:axId val="1726647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accent1">
                <a:lumMod val="60000"/>
                <a:lumOff val="4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ru-RU"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266316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903AFA-3EF1-4E38-9086-DBA52168FAAF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727C7-7D8A-4CBF-96B4-0581D5EC8D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631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BDCB4D-98B7-48FB-9EB7-8887A73BE6B7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2630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BDCB4D-98B7-48FB-9EB7-8887A73BE6B7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2630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FD7B-39CA-485A-9F12-25900F7BF3D3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E746-9740-40D8-88AC-9652FE620F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FD7B-39CA-485A-9F12-25900F7BF3D3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E746-9740-40D8-88AC-9652FE620F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FD7B-39CA-485A-9F12-25900F7BF3D3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E746-9740-40D8-88AC-9652FE620F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FD7B-39CA-485A-9F12-25900F7BF3D3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E746-9740-40D8-88AC-9652FE620F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FD7B-39CA-485A-9F12-25900F7BF3D3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E746-9740-40D8-88AC-9652FE620F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FD7B-39CA-485A-9F12-25900F7BF3D3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E746-9740-40D8-88AC-9652FE620F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FD7B-39CA-485A-9F12-25900F7BF3D3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E746-9740-40D8-88AC-9652FE620F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FD7B-39CA-485A-9F12-25900F7BF3D3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E746-9740-40D8-88AC-9652FE620F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FD7B-39CA-485A-9F12-25900F7BF3D3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E746-9740-40D8-88AC-9652FE620F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FD7B-39CA-485A-9F12-25900F7BF3D3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E746-9740-40D8-88AC-9652FE620F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FD7B-39CA-485A-9F12-25900F7BF3D3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E746-9740-40D8-88AC-9652FE620F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EFD7B-39CA-485A-9F12-25900F7BF3D3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FE746-9740-40D8-88AC-9652FE620F3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Box 89">
            <a:extLst>
              <a:ext uri="{FF2B5EF4-FFF2-40B4-BE49-F238E27FC236}">
                <a16:creationId xmlns="" xmlns:a16="http://schemas.microsoft.com/office/drawing/2014/main" id="{C64105D3-E4C8-4822-8AF6-EA472263E022}"/>
              </a:ext>
            </a:extLst>
          </p:cNvPr>
          <p:cNvSpPr txBox="1"/>
          <p:nvPr/>
        </p:nvSpPr>
        <p:spPr>
          <a:xfrm>
            <a:off x="1738992" y="886427"/>
            <a:ext cx="42591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en-US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EXPORTED OF GOODS AMOUNTED TO </a:t>
            </a:r>
            <a:r>
              <a:rPr lang="uk-UA" altLang="en-US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uk-UA" altLang="en-US" sz="1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="" xmlns:a16="http://schemas.microsoft.com/office/drawing/2014/main" id="{25463357-A037-429E-AAC0-458F0EA608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36316882"/>
              </p:ext>
            </p:extLst>
          </p:nvPr>
        </p:nvGraphicFramePr>
        <p:xfrm>
          <a:off x="207433" y="1610515"/>
          <a:ext cx="11721215" cy="5054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99311" y="496505"/>
            <a:ext cx="77730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FOREIGN TRADE OF </a:t>
            </a:r>
            <a:r>
              <a:rPr lang="en-US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DNIPROPETROVSK </a:t>
            </a:r>
            <a:r>
              <a:rPr lang="en-US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 AND THE REPUBLIC OF MACEDONIA</a:t>
            </a:r>
            <a:endParaRPr lang="uk-UA" sz="1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utoShape 4" descr="Сентравіс — Вікіпедія"/>
          <p:cNvSpPr>
            <a:spLocks noChangeAspect="1" noChangeArrowheads="1"/>
          </p:cNvSpPr>
          <p:nvPr/>
        </p:nvSpPr>
        <p:spPr bwMode="auto">
          <a:xfrm>
            <a:off x="207433" y="-1335617"/>
            <a:ext cx="4064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ru-RU" sz="2400"/>
          </a:p>
        </p:txBody>
      </p:sp>
      <p:sp>
        <p:nvSpPr>
          <p:cNvPr id="11" name="AutoShape 7" descr="ІНТЕРПАЙП НИЖНЬОДНІПРОВСЬКИЙ ТРУБОПРОКАТНИЙ ЗАВОД Дніпро – контакти сайт  адреса телефон – ЄДРПОУ 05393116"/>
          <p:cNvSpPr>
            <a:spLocks noChangeAspect="1" noChangeArrowheads="1"/>
          </p:cNvSpPr>
          <p:nvPr/>
        </p:nvSpPr>
        <p:spPr bwMode="auto">
          <a:xfrm>
            <a:off x="410633" y="-1132417"/>
            <a:ext cx="4064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ru-RU" sz="2400"/>
          </a:p>
        </p:txBody>
      </p:sp>
      <p:pic>
        <p:nvPicPr>
          <p:cNvPr id="25" name="Изображение 2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331448" y="579626"/>
            <a:ext cx="2339975" cy="4076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" name="Текстовое поле 40"/>
          <p:cNvSpPr txBox="1"/>
          <p:nvPr/>
        </p:nvSpPr>
        <p:spPr>
          <a:xfrm>
            <a:off x="5953831" y="792007"/>
            <a:ext cx="2265303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$</a:t>
            </a:r>
            <a:r>
              <a:rPr lang="uk-UA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7,0</a:t>
            </a:r>
            <a:r>
              <a:rPr lang="ru-RU" altLang="uk-UA" sz="2800" b="1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en-US" altLang="uk-UA" sz="2800" b="1" dirty="0" err="1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mln</a:t>
            </a:r>
            <a:endParaRPr lang="ru-RU" altLang="uk-UA" sz="2800" b="1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31370DE9-4070-4352-88B8-D0A211DD98CA}"/>
              </a:ext>
            </a:extLst>
          </p:cNvPr>
          <p:cNvGrpSpPr/>
          <p:nvPr/>
        </p:nvGrpSpPr>
        <p:grpSpPr>
          <a:xfrm>
            <a:off x="419436" y="367462"/>
            <a:ext cx="947765" cy="947765"/>
            <a:chOff x="551408" y="317167"/>
            <a:chExt cx="947765" cy="947765"/>
          </a:xfrm>
        </p:grpSpPr>
        <p:sp>
          <p:nvSpPr>
            <p:cNvPr id="24" name="Овал 23">
              <a:extLst>
                <a:ext uri="{FF2B5EF4-FFF2-40B4-BE49-F238E27FC236}">
                  <a16:creationId xmlns="" xmlns:a16="http://schemas.microsoft.com/office/drawing/2014/main" id="{20508194-00FD-4BE7-8D82-6DB05622D45F}"/>
                </a:ext>
              </a:extLst>
            </p:cNvPr>
            <p:cNvSpPr/>
            <p:nvPr/>
          </p:nvSpPr>
          <p:spPr>
            <a:xfrm>
              <a:off x="551408" y="317167"/>
              <a:ext cx="947765" cy="94776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pic>
          <p:nvPicPr>
            <p:cNvPr id="21" name="Рисунок 20">
              <a:extLst>
                <a:ext uri="{FF2B5EF4-FFF2-40B4-BE49-F238E27FC236}">
                  <a16:creationId xmlns="" xmlns:a16="http://schemas.microsoft.com/office/drawing/2014/main" id="{ACC1DCC2-C2E3-437D-9E41-C64E745B19E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987" y="478746"/>
              <a:ext cx="624606" cy="624606"/>
            </a:xfrm>
            <a:prstGeom prst="rect">
              <a:avLst/>
            </a:prstGeom>
          </p:spPr>
        </p:pic>
      </p:grp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E4C9B1F9-6762-424D-A5D1-844130FE6237}"/>
              </a:ext>
            </a:extLst>
          </p:cNvPr>
          <p:cNvSpPr txBox="1"/>
          <p:nvPr/>
        </p:nvSpPr>
        <p:spPr>
          <a:xfrm>
            <a:off x="10776520" y="1937540"/>
            <a:ext cx="6511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ths</a:t>
            </a:r>
            <a:r>
              <a:rPr lang="uk-UA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endParaRPr lang="uk-UA" sz="1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616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Скругленный прямоугольник 22"/>
          <p:cNvSpPr/>
          <p:nvPr/>
        </p:nvSpPr>
        <p:spPr>
          <a:xfrm>
            <a:off x="635" y="0"/>
            <a:ext cx="12191365" cy="6477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>
            <a:outerShdw blurRad="1016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  <p:sp>
        <p:nvSpPr>
          <p:cNvPr id="10" name="AutoShape 4" descr="Сентравіс — Вікіпедія"/>
          <p:cNvSpPr>
            <a:spLocks noChangeAspect="1" noChangeArrowheads="1"/>
          </p:cNvSpPr>
          <p:nvPr/>
        </p:nvSpPr>
        <p:spPr bwMode="auto">
          <a:xfrm>
            <a:off x="207433" y="-1335617"/>
            <a:ext cx="4064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ru-RU" sz="2400"/>
          </a:p>
        </p:txBody>
      </p:sp>
      <p:sp>
        <p:nvSpPr>
          <p:cNvPr id="11" name="AutoShape 7" descr="ІНТЕРПАЙП НИЖНЬОДНІПРОВСЬКИЙ ТРУБОПРОКАТНИЙ ЗАВОД Дніпро – контакти сайт  адреса телефон – ЄДРПОУ 05393116"/>
          <p:cNvSpPr>
            <a:spLocks noChangeAspect="1" noChangeArrowheads="1"/>
          </p:cNvSpPr>
          <p:nvPr/>
        </p:nvSpPr>
        <p:spPr bwMode="auto">
          <a:xfrm>
            <a:off x="410633" y="-1132417"/>
            <a:ext cx="4064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ru-RU" sz="2400"/>
          </a:p>
        </p:txBody>
      </p:sp>
      <p:pic>
        <p:nvPicPr>
          <p:cNvPr id="25" name="Изображение 2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68205" y="71120"/>
            <a:ext cx="2339975" cy="4076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6" name="Прямоугольник 35"/>
          <p:cNvSpPr/>
          <p:nvPr/>
        </p:nvSpPr>
        <p:spPr>
          <a:xfrm>
            <a:off x="2927648" y="4797151"/>
            <a:ext cx="66049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LLC</a:t>
            </a:r>
            <a:r>
              <a:rPr lang="uk-UA" sz="1600" b="1" dirty="0"/>
              <a:t> "</a:t>
            </a:r>
            <a:r>
              <a:rPr lang="en-US" sz="1600" b="1" dirty="0"/>
              <a:t>MIROPLAST"</a:t>
            </a:r>
            <a:endParaRPr lang="uk-UA" sz="1600" b="1" dirty="0"/>
          </a:p>
          <a:p>
            <a:r>
              <a:rPr lang="en-US" sz="1600" dirty="0"/>
              <a:t>production of plastic plates, sheets, pipes and profiles</a:t>
            </a:r>
            <a:endParaRPr lang="uk-UA" sz="1600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2927648" y="5877271"/>
            <a:ext cx="78844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"GRAAL SECURITY AGENCY" </a:t>
            </a:r>
            <a:r>
              <a:rPr lang="en-US" sz="1600" b="1" dirty="0" smtClean="0"/>
              <a:t>LLC</a:t>
            </a:r>
            <a:endParaRPr lang="ru-RU" sz="1600" b="1" dirty="0" smtClean="0"/>
          </a:p>
          <a:p>
            <a:r>
              <a:rPr lang="en-US" sz="1600" dirty="0"/>
              <a:t>maintenance of security systems</a:t>
            </a:r>
            <a:endParaRPr lang="uk-UA" sz="1600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2927648" y="3645023"/>
            <a:ext cx="75433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"SOLAR STEELCONSTRUCTION" </a:t>
            </a:r>
            <a:r>
              <a:rPr lang="en-US" sz="1600" b="1" dirty="0" smtClean="0"/>
              <a:t>LLC</a:t>
            </a:r>
            <a:endParaRPr lang="ru-RU" sz="1600" b="1" dirty="0" smtClean="0"/>
          </a:p>
          <a:p>
            <a:r>
              <a:rPr lang="en-US" sz="1600" dirty="0"/>
              <a:t>production of building metal structures and parts of structures</a:t>
            </a:r>
            <a:endParaRPr lang="uk-UA" sz="1600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2927648" y="2420887"/>
            <a:ext cx="85451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LLC </a:t>
            </a:r>
            <a:r>
              <a:rPr lang="en-US" sz="1600" b="1" dirty="0"/>
              <a:t>"GLASS </a:t>
            </a:r>
            <a:r>
              <a:rPr lang="en-US" sz="1600" b="1" dirty="0" smtClean="0"/>
              <a:t>ALLIANCE"</a:t>
            </a:r>
            <a:endParaRPr lang="ru-RU" sz="1600" b="1" dirty="0" smtClean="0"/>
          </a:p>
          <a:p>
            <a:r>
              <a:rPr lang="en-US" sz="1600" dirty="0"/>
              <a:t>production of hollow glass</a:t>
            </a:r>
            <a:endParaRPr lang="uk-UA" sz="1600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2927648" y="1328085"/>
            <a:ext cx="85451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BRANCH "ETG SERVICE SOLUTIONS" OF ‘ENERGY TRADE GROUP" </a:t>
            </a:r>
            <a:r>
              <a:rPr lang="en-US" sz="1600" b="1" dirty="0" smtClean="0"/>
              <a:t>LLC</a:t>
            </a:r>
          </a:p>
          <a:p>
            <a:r>
              <a:rPr lang="en-US" sz="1600" dirty="0"/>
              <a:t>repair and maintenance of electrical equipment</a:t>
            </a:r>
            <a:endParaRPr lang="uk-UA" sz="1600" dirty="0"/>
          </a:p>
        </p:txBody>
      </p:sp>
      <p:pic>
        <p:nvPicPr>
          <p:cNvPr id="3074" name="Picture 2" descr="Солар Стальконструкція | Повний спектр монтажних послуг для СЕС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871" y="3645025"/>
            <a:ext cx="2143125" cy="428626"/>
          </a:xfrm>
          <a:prstGeom prst="rect">
            <a:avLst/>
          </a:prstGeom>
          <a:noFill/>
        </p:spPr>
      </p:pic>
      <p:pic>
        <p:nvPicPr>
          <p:cNvPr id="3076" name="Picture 4" descr="Головна - МІРОПЛАСТ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293" y="4805916"/>
            <a:ext cx="1986283" cy="699517"/>
          </a:xfrm>
          <a:prstGeom prst="rect">
            <a:avLst/>
          </a:prstGeom>
          <a:noFill/>
        </p:spPr>
      </p:pic>
      <p:pic>
        <p:nvPicPr>
          <p:cNvPr id="3080" name="Picture 8" descr="ТОВ &quot;СКЛЯННИЙ АЛЬЯНС&quot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5601" y="2446964"/>
            <a:ext cx="1728192" cy="599467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91" y="771550"/>
            <a:ext cx="1590669" cy="1145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67" t="5715" r="33766" b="36655"/>
          <a:stretch/>
        </p:blipFill>
        <p:spPr bwMode="auto">
          <a:xfrm>
            <a:off x="979456" y="5684357"/>
            <a:ext cx="867929" cy="777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994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Box 89">
            <a:extLst>
              <a:ext uri="{FF2B5EF4-FFF2-40B4-BE49-F238E27FC236}">
                <a16:creationId xmlns="" xmlns:a16="http://schemas.microsoft.com/office/drawing/2014/main" id="{C64105D3-E4C8-4822-8AF6-EA472263E022}"/>
              </a:ext>
            </a:extLst>
          </p:cNvPr>
          <p:cNvSpPr txBox="1"/>
          <p:nvPr/>
        </p:nvSpPr>
        <p:spPr>
          <a:xfrm>
            <a:off x="1807322" y="875794"/>
            <a:ext cx="4101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en-US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IMPORTS OF GOODS AMOUNTED TO </a:t>
            </a:r>
            <a:r>
              <a:rPr lang="uk-UA" altLang="en-US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uk-UA" altLang="en-US" sz="1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="" xmlns:a16="http://schemas.microsoft.com/office/drawing/2014/main" id="{25463357-A037-429E-AAC0-458F0EA608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1457147"/>
              </p:ext>
            </p:extLst>
          </p:nvPr>
        </p:nvGraphicFramePr>
        <p:xfrm>
          <a:off x="47965" y="1628800"/>
          <a:ext cx="11721215" cy="5054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99312" y="526269"/>
            <a:ext cx="76874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FOREIGN TRADE OF DNIPROPETROVSK REGION AND THE REPUBLIC OF MACEDONIA</a:t>
            </a:r>
            <a:endParaRPr lang="uk-UA" sz="1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utoShape 4" descr="Сентравіс — Вікіпедія"/>
          <p:cNvSpPr>
            <a:spLocks noChangeAspect="1" noChangeArrowheads="1"/>
          </p:cNvSpPr>
          <p:nvPr/>
        </p:nvSpPr>
        <p:spPr bwMode="auto">
          <a:xfrm>
            <a:off x="207433" y="-1335617"/>
            <a:ext cx="4064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ru-RU" sz="2400"/>
          </a:p>
        </p:txBody>
      </p:sp>
      <p:sp>
        <p:nvSpPr>
          <p:cNvPr id="11" name="AutoShape 7" descr="ІНТЕРПАЙП НИЖНЬОДНІПРОВСЬКИЙ ТРУБОПРОКАТНИЙ ЗАВОД Дніпро – контакти сайт  адреса телефон – ЄДРПОУ 05393116"/>
          <p:cNvSpPr>
            <a:spLocks noChangeAspect="1" noChangeArrowheads="1"/>
          </p:cNvSpPr>
          <p:nvPr/>
        </p:nvSpPr>
        <p:spPr bwMode="auto">
          <a:xfrm>
            <a:off x="410633" y="-1132417"/>
            <a:ext cx="4064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ru-RU" sz="2400"/>
          </a:p>
        </p:txBody>
      </p:sp>
      <p:pic>
        <p:nvPicPr>
          <p:cNvPr id="25" name="Изображение 2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331448" y="579626"/>
            <a:ext cx="2339975" cy="4076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" name="Текстовое поле 40"/>
          <p:cNvSpPr txBox="1"/>
          <p:nvPr/>
        </p:nvSpPr>
        <p:spPr>
          <a:xfrm>
            <a:off x="5807968" y="783461"/>
            <a:ext cx="2265303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$</a:t>
            </a:r>
            <a:r>
              <a:rPr lang="uk-UA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4,4</a:t>
            </a:r>
            <a:r>
              <a:rPr lang="ru-RU" altLang="uk-UA" sz="2800" b="1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en-US" altLang="uk-UA" sz="2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mln</a:t>
            </a:r>
            <a:endParaRPr lang="ru-RU" altLang="uk-UA" sz="2800" b="1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31370DE9-4070-4352-88B8-D0A211DD98CA}"/>
              </a:ext>
            </a:extLst>
          </p:cNvPr>
          <p:cNvGrpSpPr/>
          <p:nvPr/>
        </p:nvGrpSpPr>
        <p:grpSpPr>
          <a:xfrm>
            <a:off x="419436" y="367462"/>
            <a:ext cx="947765" cy="947765"/>
            <a:chOff x="551408" y="317167"/>
            <a:chExt cx="947765" cy="947765"/>
          </a:xfrm>
        </p:grpSpPr>
        <p:sp>
          <p:nvSpPr>
            <p:cNvPr id="24" name="Овал 23">
              <a:extLst>
                <a:ext uri="{FF2B5EF4-FFF2-40B4-BE49-F238E27FC236}">
                  <a16:creationId xmlns="" xmlns:a16="http://schemas.microsoft.com/office/drawing/2014/main" id="{20508194-00FD-4BE7-8D82-6DB05622D45F}"/>
                </a:ext>
              </a:extLst>
            </p:cNvPr>
            <p:cNvSpPr/>
            <p:nvPr/>
          </p:nvSpPr>
          <p:spPr>
            <a:xfrm>
              <a:off x="551408" y="317167"/>
              <a:ext cx="947765" cy="94776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pic>
          <p:nvPicPr>
            <p:cNvPr id="21" name="Рисунок 20">
              <a:extLst>
                <a:ext uri="{FF2B5EF4-FFF2-40B4-BE49-F238E27FC236}">
                  <a16:creationId xmlns="" xmlns:a16="http://schemas.microsoft.com/office/drawing/2014/main" id="{ACC1DCC2-C2E3-437D-9E41-C64E745B19E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987" y="478746"/>
              <a:ext cx="624606" cy="624606"/>
            </a:xfrm>
            <a:prstGeom prst="rect">
              <a:avLst/>
            </a:prstGeom>
          </p:spPr>
        </p:pic>
      </p:grp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E4C9B1F9-6762-424D-A5D1-844130FE6237}"/>
              </a:ext>
            </a:extLst>
          </p:cNvPr>
          <p:cNvSpPr txBox="1"/>
          <p:nvPr/>
        </p:nvSpPr>
        <p:spPr>
          <a:xfrm>
            <a:off x="10776520" y="1937540"/>
            <a:ext cx="6511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ths</a:t>
            </a:r>
            <a:r>
              <a:rPr lang="uk-UA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endParaRPr lang="uk-UA" sz="1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572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4" descr="Сентравіс — Вікіпедія"/>
          <p:cNvSpPr>
            <a:spLocks noChangeAspect="1" noChangeArrowheads="1"/>
          </p:cNvSpPr>
          <p:nvPr/>
        </p:nvSpPr>
        <p:spPr bwMode="auto">
          <a:xfrm>
            <a:off x="207433" y="-1335617"/>
            <a:ext cx="4064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ru-RU" sz="2400"/>
          </a:p>
        </p:txBody>
      </p:sp>
      <p:sp>
        <p:nvSpPr>
          <p:cNvPr id="11" name="AutoShape 7" descr="ІНТЕРПАЙП НИЖНЬОДНІПРОВСЬКИЙ ТРУБОПРОКАТНИЙ ЗАВОД Дніпро – контакти сайт  адреса телефон – ЄДРПОУ 05393116"/>
          <p:cNvSpPr>
            <a:spLocks noChangeAspect="1" noChangeArrowheads="1"/>
          </p:cNvSpPr>
          <p:nvPr/>
        </p:nvSpPr>
        <p:spPr bwMode="auto">
          <a:xfrm>
            <a:off x="410633" y="-1132417"/>
            <a:ext cx="4064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ru-RU" sz="2400"/>
          </a:p>
        </p:txBody>
      </p:sp>
      <p:sp>
        <p:nvSpPr>
          <p:cNvPr id="135" name="Скругленный прямоугольник 134"/>
          <p:cNvSpPr/>
          <p:nvPr/>
        </p:nvSpPr>
        <p:spPr>
          <a:xfrm>
            <a:off x="635" y="0"/>
            <a:ext cx="12191365" cy="6477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>
            <a:outerShdw blurRad="1016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  <p:pic>
        <p:nvPicPr>
          <p:cNvPr id="140" name="Изображение 13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68205" y="71120"/>
            <a:ext cx="2339975" cy="4076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" name="Прямоугольник 142"/>
          <p:cNvSpPr/>
          <p:nvPr/>
        </p:nvSpPr>
        <p:spPr>
          <a:xfrm>
            <a:off x="2999656" y="1136561"/>
            <a:ext cx="73450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LLC </a:t>
            </a:r>
            <a:r>
              <a:rPr lang="ru-RU" sz="1600" b="1" dirty="0"/>
              <a:t>"</a:t>
            </a:r>
            <a:r>
              <a:rPr lang="en-US" sz="1600" b="1" dirty="0"/>
              <a:t>BADM"</a:t>
            </a:r>
            <a:endParaRPr lang="ru-RU" sz="1600" b="1" dirty="0" smtClean="0"/>
          </a:p>
          <a:p>
            <a:r>
              <a:rPr lang="en-US" sz="1600" dirty="0"/>
              <a:t>wholesale trade in pharmaceutical products</a:t>
            </a:r>
            <a:endParaRPr lang="uk-UA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4" name="Прямоугольник 143"/>
          <p:cNvSpPr/>
          <p:nvPr/>
        </p:nvSpPr>
        <p:spPr>
          <a:xfrm>
            <a:off x="2999656" y="5993624"/>
            <a:ext cx="84736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LLC</a:t>
            </a:r>
            <a:r>
              <a:rPr lang="ru-RU" sz="1600" b="1" dirty="0"/>
              <a:t> "</a:t>
            </a:r>
            <a:r>
              <a:rPr lang="en-US" sz="1600" b="1" dirty="0" smtClean="0"/>
              <a:t>ACTIS</a:t>
            </a:r>
            <a:r>
              <a:rPr lang="ru-RU" sz="1600" b="1" dirty="0" smtClean="0"/>
              <a:t> </a:t>
            </a:r>
            <a:r>
              <a:rPr lang="en-US" sz="1600" b="1" dirty="0"/>
              <a:t>UKRAINE"</a:t>
            </a:r>
            <a:endParaRPr lang="ru-RU" sz="1600" dirty="0" smtClean="0"/>
          </a:p>
          <a:p>
            <a:r>
              <a:rPr lang="en-US" sz="1600" dirty="0"/>
              <a:t>production of machinery and equipment for the mining and construction industries</a:t>
            </a:r>
            <a:endParaRPr lang="uk-UA" sz="1600" b="1" dirty="0" smtClean="0"/>
          </a:p>
        </p:txBody>
      </p:sp>
      <p:sp>
        <p:nvSpPr>
          <p:cNvPr id="145" name="Прямоугольник 144"/>
          <p:cNvSpPr/>
          <p:nvPr/>
        </p:nvSpPr>
        <p:spPr>
          <a:xfrm>
            <a:off x="2999656" y="2348879"/>
            <a:ext cx="78490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LLC</a:t>
            </a:r>
            <a:r>
              <a:rPr lang="ru-RU" sz="1600" b="1" dirty="0"/>
              <a:t> "</a:t>
            </a:r>
            <a:r>
              <a:rPr lang="en-US" sz="1600" b="1" dirty="0"/>
              <a:t>VENTA LTD"</a:t>
            </a:r>
            <a:endParaRPr lang="ru-RU" sz="1600" b="1" dirty="0" smtClean="0"/>
          </a:p>
          <a:p>
            <a:r>
              <a:rPr lang="en-US" sz="1600" dirty="0"/>
              <a:t>wholesale trade in pharmaceutical products</a:t>
            </a:r>
            <a:endParaRPr lang="uk-UA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999656" y="3428999"/>
            <a:ext cx="73450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"FOOD AGRO COM" </a:t>
            </a:r>
            <a:r>
              <a:rPr lang="en-US" sz="1600" b="1" dirty="0" smtClean="0"/>
              <a:t>LLC</a:t>
            </a:r>
          </a:p>
          <a:p>
            <a:r>
              <a:rPr lang="en-US" sz="1600" dirty="0"/>
              <a:t>wholesale trade in fruits and vegetables</a:t>
            </a:r>
            <a:endParaRPr lang="uk-UA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БАДМ Днепр – контакты сайт адрес телефон – ЕГРПОУ 31816235"/>
          <p:cNvPicPr>
            <a:picLocks noChangeAspect="1" noChangeArrowheads="1"/>
          </p:cNvPicPr>
          <p:nvPr/>
        </p:nvPicPr>
        <p:blipFill>
          <a:blip r:embed="rId3" cstate="print"/>
          <a:srcRect t="34020" b="31961"/>
          <a:stretch>
            <a:fillRect/>
          </a:stretch>
        </p:blipFill>
        <p:spPr bwMode="auto">
          <a:xfrm>
            <a:off x="407368" y="1196752"/>
            <a:ext cx="2063552" cy="702011"/>
          </a:xfrm>
          <a:prstGeom prst="rect">
            <a:avLst/>
          </a:prstGeom>
          <a:noFill/>
        </p:spPr>
      </p:pic>
      <p:pic>
        <p:nvPicPr>
          <p:cNvPr id="1028" name="Picture 4" descr="Інформація"/>
          <p:cNvPicPr>
            <a:picLocks noChangeAspect="1" noChangeArrowheads="1"/>
          </p:cNvPicPr>
          <p:nvPr/>
        </p:nvPicPr>
        <p:blipFill>
          <a:blip r:embed="rId4" cstate="print"/>
          <a:srcRect t="36511" b="37717"/>
          <a:stretch>
            <a:fillRect/>
          </a:stretch>
        </p:blipFill>
        <p:spPr bwMode="auto">
          <a:xfrm>
            <a:off x="119336" y="2276872"/>
            <a:ext cx="2514600" cy="648072"/>
          </a:xfrm>
          <a:prstGeom prst="rect">
            <a:avLst/>
          </a:prstGeom>
          <a:noFill/>
        </p:spPr>
      </p:pic>
      <p:sp>
        <p:nvSpPr>
          <p:cNvPr id="18" name="Прямоугольник 17"/>
          <p:cNvSpPr/>
          <p:nvPr/>
        </p:nvSpPr>
        <p:spPr>
          <a:xfrm>
            <a:off x="2999656" y="4440204"/>
            <a:ext cx="73450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LLC</a:t>
            </a:r>
            <a:r>
              <a:rPr lang="ru-RU" sz="1600" b="1" dirty="0"/>
              <a:t> "</a:t>
            </a:r>
            <a:r>
              <a:rPr lang="en-US" sz="1600" b="1" dirty="0"/>
              <a:t>OMEGA"</a:t>
            </a:r>
            <a:endParaRPr lang="ru-RU" sz="1600" b="1" dirty="0" smtClean="0"/>
          </a:p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Retail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trade in non-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specialised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stores, mainly in food, beverages and tobacco products</a:t>
            </a:r>
            <a:endParaRPr lang="uk-UA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72" t="31999" r="7650" b="34001"/>
          <a:stretch/>
        </p:blipFill>
        <p:spPr bwMode="auto">
          <a:xfrm>
            <a:off x="119336" y="4621157"/>
            <a:ext cx="2412043" cy="504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99" r="28796"/>
          <a:stretch/>
        </p:blipFill>
        <p:spPr bwMode="auto">
          <a:xfrm>
            <a:off x="418698" y="3140969"/>
            <a:ext cx="1237414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56" b="18387"/>
          <a:stretch/>
        </p:blipFill>
        <p:spPr bwMode="auto">
          <a:xfrm>
            <a:off x="487202" y="5928659"/>
            <a:ext cx="1576350" cy="649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271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3115</TotalTime>
  <Words>179</Words>
  <Application>Microsoft Office PowerPoint</Application>
  <PresentationFormat>Произвольный</PresentationFormat>
  <Paragraphs>30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Валерия Бундина</cp:lastModifiedBy>
  <cp:revision>93</cp:revision>
  <dcterms:created xsi:type="dcterms:W3CDTF">2022-04-26T10:45:00Z</dcterms:created>
  <dcterms:modified xsi:type="dcterms:W3CDTF">2024-10-03T13:54:04Z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75D9381E54924270932EA0560F66CF1D</vt:lpwstr>
  </property>
  <property fmtid="{D5CDD505-2E9C-101B-9397-08002B2CF9AE}" pid="3" name="KSOProductBuildVer">
    <vt:lpwstr>1049-11.2.0.11074</vt:lpwstr>
  </property>
</Properties>
</file>